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1"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8"/>
  </p:normalViewPr>
  <p:slideViewPr>
    <p:cSldViewPr snapToGrid="0" snapToObjects="1">
      <p:cViewPr>
        <p:scale>
          <a:sx n="105" d="100"/>
          <a:sy n="105" d="100"/>
        </p:scale>
        <p:origin x="840" y="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4F3944-6195-4C31-B190-860564EB50A8}" type="doc">
      <dgm:prSet loTypeId="urn:microsoft.com/office/officeart/2005/8/layout/vList5" loCatId="Inbox" qsTypeId="urn:microsoft.com/office/officeart/2005/8/quickstyle/simple1" qsCatId="simple" csTypeId="urn:microsoft.com/office/officeart/2005/8/colors/accent0_3" csCatId="mainScheme"/>
      <dgm:spPr/>
      <dgm:t>
        <a:bodyPr/>
        <a:lstStyle/>
        <a:p>
          <a:endParaRPr lang="en-US"/>
        </a:p>
      </dgm:t>
    </dgm:pt>
    <dgm:pt modelId="{42346203-B6E2-4B7D-9EB3-110F45305955}">
      <dgm:prSet/>
      <dgm:spPr/>
      <dgm:t>
        <a:bodyPr/>
        <a:lstStyle/>
        <a:p>
          <a:r>
            <a:rPr lang="en-US" baseline="0"/>
            <a:t>Consolidate learning of the following aspects:</a:t>
          </a:r>
          <a:endParaRPr lang="en-US"/>
        </a:p>
      </dgm:t>
    </dgm:pt>
    <dgm:pt modelId="{885E63FA-CEDE-4F19-82DE-E2A411371CC8}" type="parTrans" cxnId="{474A7748-22A5-4EC9-A54C-728D05CAB1D2}">
      <dgm:prSet/>
      <dgm:spPr/>
      <dgm:t>
        <a:bodyPr/>
        <a:lstStyle/>
        <a:p>
          <a:endParaRPr lang="en-US"/>
        </a:p>
      </dgm:t>
    </dgm:pt>
    <dgm:pt modelId="{9F6A67A5-C522-4438-AE1A-0C17CCB0F4EE}" type="sibTrans" cxnId="{474A7748-22A5-4EC9-A54C-728D05CAB1D2}">
      <dgm:prSet/>
      <dgm:spPr/>
      <dgm:t>
        <a:bodyPr/>
        <a:lstStyle/>
        <a:p>
          <a:endParaRPr lang="en-US"/>
        </a:p>
      </dgm:t>
    </dgm:pt>
    <dgm:pt modelId="{D0B7C44A-32FB-4CA8-8FAB-62CB256A8787}">
      <dgm:prSet/>
      <dgm:spPr/>
      <dgm:t>
        <a:bodyPr/>
        <a:lstStyle/>
        <a:p>
          <a:r>
            <a:rPr lang="en-US" baseline="0"/>
            <a:t>Ruby fundamentals</a:t>
          </a:r>
          <a:endParaRPr lang="en-US"/>
        </a:p>
      </dgm:t>
    </dgm:pt>
    <dgm:pt modelId="{7C1687AC-CF06-4749-A4CD-773754253538}" type="parTrans" cxnId="{5357FE71-760B-4B1A-A4A0-50ADAF485700}">
      <dgm:prSet/>
      <dgm:spPr/>
      <dgm:t>
        <a:bodyPr/>
        <a:lstStyle/>
        <a:p>
          <a:endParaRPr lang="en-US"/>
        </a:p>
      </dgm:t>
    </dgm:pt>
    <dgm:pt modelId="{8E5303BC-CB2F-4621-86D8-2FC1E20856CE}" type="sibTrans" cxnId="{5357FE71-760B-4B1A-A4A0-50ADAF485700}">
      <dgm:prSet/>
      <dgm:spPr/>
      <dgm:t>
        <a:bodyPr/>
        <a:lstStyle/>
        <a:p>
          <a:endParaRPr lang="en-US"/>
        </a:p>
      </dgm:t>
    </dgm:pt>
    <dgm:pt modelId="{E33E216D-3A8C-4651-B6E2-13320800130E}">
      <dgm:prSet/>
      <dgm:spPr/>
      <dgm:t>
        <a:bodyPr/>
        <a:lstStyle/>
        <a:p>
          <a:r>
            <a:rPr lang="en-US" baseline="0"/>
            <a:t>TDD (test driven development)</a:t>
          </a:r>
          <a:endParaRPr lang="en-US"/>
        </a:p>
      </dgm:t>
    </dgm:pt>
    <dgm:pt modelId="{20114B38-A07E-4A4F-9A55-D182AE668679}" type="parTrans" cxnId="{2D9CAB3C-D692-4B41-853E-0153C919E630}">
      <dgm:prSet/>
      <dgm:spPr/>
      <dgm:t>
        <a:bodyPr/>
        <a:lstStyle/>
        <a:p>
          <a:endParaRPr lang="en-US"/>
        </a:p>
      </dgm:t>
    </dgm:pt>
    <dgm:pt modelId="{072E9202-E3D9-4B0B-B073-BC5961CF1D11}" type="sibTrans" cxnId="{2D9CAB3C-D692-4B41-853E-0153C919E630}">
      <dgm:prSet/>
      <dgm:spPr/>
      <dgm:t>
        <a:bodyPr/>
        <a:lstStyle/>
        <a:p>
          <a:endParaRPr lang="en-US"/>
        </a:p>
      </dgm:t>
    </dgm:pt>
    <dgm:pt modelId="{7A81EAA4-05A8-4DC6-A5F2-B818B812BAD5}">
      <dgm:prSet/>
      <dgm:spPr/>
      <dgm:t>
        <a:bodyPr/>
        <a:lstStyle/>
        <a:p>
          <a:r>
            <a:rPr lang="en-US" baseline="0"/>
            <a:t>OOP- Web Programming ( REST/MVC )</a:t>
          </a:r>
          <a:endParaRPr lang="en-US"/>
        </a:p>
      </dgm:t>
    </dgm:pt>
    <dgm:pt modelId="{C7DABC47-9888-457A-8830-CBAAD3E62686}" type="parTrans" cxnId="{77E28EC5-20AA-436B-86F2-64BEEB8D589A}">
      <dgm:prSet/>
      <dgm:spPr/>
      <dgm:t>
        <a:bodyPr/>
        <a:lstStyle/>
        <a:p>
          <a:endParaRPr lang="en-US"/>
        </a:p>
      </dgm:t>
    </dgm:pt>
    <dgm:pt modelId="{26F9E61B-FBAB-48CA-87CF-4A508BF557FE}" type="sibTrans" cxnId="{77E28EC5-20AA-436B-86F2-64BEEB8D589A}">
      <dgm:prSet/>
      <dgm:spPr/>
      <dgm:t>
        <a:bodyPr/>
        <a:lstStyle/>
        <a:p>
          <a:endParaRPr lang="en-US"/>
        </a:p>
      </dgm:t>
    </dgm:pt>
    <dgm:pt modelId="{1D1D0BDD-B190-4FAC-A666-A65293195171}">
      <dgm:prSet/>
      <dgm:spPr/>
      <dgm:t>
        <a:bodyPr/>
        <a:lstStyle/>
        <a:p>
          <a:r>
            <a:rPr lang="en-US" baseline="0"/>
            <a:t>Databases with CRUD actions</a:t>
          </a:r>
          <a:endParaRPr lang="en-US"/>
        </a:p>
      </dgm:t>
    </dgm:pt>
    <dgm:pt modelId="{4406D0D7-11BD-4703-B121-BDE78B12694F}" type="parTrans" cxnId="{9D0E6F0E-0E7E-4254-9C46-969EC95CE0E0}">
      <dgm:prSet/>
      <dgm:spPr/>
      <dgm:t>
        <a:bodyPr/>
        <a:lstStyle/>
        <a:p>
          <a:endParaRPr lang="en-US"/>
        </a:p>
      </dgm:t>
    </dgm:pt>
    <dgm:pt modelId="{D25D4A6A-E7EB-4D58-B600-AB0301392F4B}" type="sibTrans" cxnId="{9D0E6F0E-0E7E-4254-9C46-969EC95CE0E0}">
      <dgm:prSet/>
      <dgm:spPr/>
      <dgm:t>
        <a:bodyPr/>
        <a:lstStyle/>
        <a:p>
          <a:endParaRPr lang="en-US"/>
        </a:p>
      </dgm:t>
    </dgm:pt>
    <dgm:pt modelId="{D11FB20E-31FB-BB4A-A621-8A75E81972B6}" type="pres">
      <dgm:prSet presAssocID="{354F3944-6195-4C31-B190-860564EB50A8}" presName="Name0" presStyleCnt="0">
        <dgm:presLayoutVars>
          <dgm:dir/>
          <dgm:animLvl val="lvl"/>
          <dgm:resizeHandles val="exact"/>
        </dgm:presLayoutVars>
      </dgm:prSet>
      <dgm:spPr/>
      <dgm:t>
        <a:bodyPr/>
        <a:lstStyle/>
        <a:p>
          <a:endParaRPr lang="en-US"/>
        </a:p>
      </dgm:t>
    </dgm:pt>
    <dgm:pt modelId="{7AE52C86-694D-844A-9A4F-186CC8D6930A}" type="pres">
      <dgm:prSet presAssocID="{42346203-B6E2-4B7D-9EB3-110F45305955}" presName="linNode" presStyleCnt="0"/>
      <dgm:spPr/>
    </dgm:pt>
    <dgm:pt modelId="{2FDC308C-647E-E244-ACE8-D9D0E4D1B100}" type="pres">
      <dgm:prSet presAssocID="{42346203-B6E2-4B7D-9EB3-110F45305955}" presName="parentText" presStyleLbl="node1" presStyleIdx="0" presStyleCnt="5">
        <dgm:presLayoutVars>
          <dgm:chMax val="1"/>
          <dgm:bulletEnabled val="1"/>
        </dgm:presLayoutVars>
      </dgm:prSet>
      <dgm:spPr/>
      <dgm:t>
        <a:bodyPr/>
        <a:lstStyle/>
        <a:p>
          <a:endParaRPr lang="en-US"/>
        </a:p>
      </dgm:t>
    </dgm:pt>
    <dgm:pt modelId="{58B94A06-470F-2548-9C9A-C88BAFFBEA65}" type="pres">
      <dgm:prSet presAssocID="{9F6A67A5-C522-4438-AE1A-0C17CCB0F4EE}" presName="sp" presStyleCnt="0"/>
      <dgm:spPr/>
    </dgm:pt>
    <dgm:pt modelId="{97184B5D-4C44-F248-892E-D8D1BE762043}" type="pres">
      <dgm:prSet presAssocID="{D0B7C44A-32FB-4CA8-8FAB-62CB256A8787}" presName="linNode" presStyleCnt="0"/>
      <dgm:spPr/>
    </dgm:pt>
    <dgm:pt modelId="{4CC4F2C6-33D1-CE4E-B2D9-27C05BACC703}" type="pres">
      <dgm:prSet presAssocID="{D0B7C44A-32FB-4CA8-8FAB-62CB256A8787}" presName="parentText" presStyleLbl="node1" presStyleIdx="1" presStyleCnt="5">
        <dgm:presLayoutVars>
          <dgm:chMax val="1"/>
          <dgm:bulletEnabled val="1"/>
        </dgm:presLayoutVars>
      </dgm:prSet>
      <dgm:spPr/>
      <dgm:t>
        <a:bodyPr/>
        <a:lstStyle/>
        <a:p>
          <a:endParaRPr lang="en-US"/>
        </a:p>
      </dgm:t>
    </dgm:pt>
    <dgm:pt modelId="{91322C07-3168-144F-BB94-6E6CFE62AF6A}" type="pres">
      <dgm:prSet presAssocID="{8E5303BC-CB2F-4621-86D8-2FC1E20856CE}" presName="sp" presStyleCnt="0"/>
      <dgm:spPr/>
    </dgm:pt>
    <dgm:pt modelId="{5091C9BA-556F-4A43-BA2F-7F9D1A96F825}" type="pres">
      <dgm:prSet presAssocID="{E33E216D-3A8C-4651-B6E2-13320800130E}" presName="linNode" presStyleCnt="0"/>
      <dgm:spPr/>
    </dgm:pt>
    <dgm:pt modelId="{5ED75970-8875-BF48-9D83-E589E93D3EE0}" type="pres">
      <dgm:prSet presAssocID="{E33E216D-3A8C-4651-B6E2-13320800130E}" presName="parentText" presStyleLbl="node1" presStyleIdx="2" presStyleCnt="5">
        <dgm:presLayoutVars>
          <dgm:chMax val="1"/>
          <dgm:bulletEnabled val="1"/>
        </dgm:presLayoutVars>
      </dgm:prSet>
      <dgm:spPr/>
      <dgm:t>
        <a:bodyPr/>
        <a:lstStyle/>
        <a:p>
          <a:endParaRPr lang="en-US"/>
        </a:p>
      </dgm:t>
    </dgm:pt>
    <dgm:pt modelId="{9E57E3E9-EBB5-DA49-BC2E-D019161776F5}" type="pres">
      <dgm:prSet presAssocID="{072E9202-E3D9-4B0B-B073-BC5961CF1D11}" presName="sp" presStyleCnt="0"/>
      <dgm:spPr/>
    </dgm:pt>
    <dgm:pt modelId="{A8FECE61-47D6-564A-BF9F-1791077345D7}" type="pres">
      <dgm:prSet presAssocID="{7A81EAA4-05A8-4DC6-A5F2-B818B812BAD5}" presName="linNode" presStyleCnt="0"/>
      <dgm:spPr/>
    </dgm:pt>
    <dgm:pt modelId="{D481473A-2CD4-1140-988F-CE2B81333730}" type="pres">
      <dgm:prSet presAssocID="{7A81EAA4-05A8-4DC6-A5F2-B818B812BAD5}" presName="parentText" presStyleLbl="node1" presStyleIdx="3" presStyleCnt="5">
        <dgm:presLayoutVars>
          <dgm:chMax val="1"/>
          <dgm:bulletEnabled val="1"/>
        </dgm:presLayoutVars>
      </dgm:prSet>
      <dgm:spPr/>
      <dgm:t>
        <a:bodyPr/>
        <a:lstStyle/>
        <a:p>
          <a:endParaRPr lang="en-US"/>
        </a:p>
      </dgm:t>
    </dgm:pt>
    <dgm:pt modelId="{0C4A2CAA-8D0A-A643-97D6-C0944208044F}" type="pres">
      <dgm:prSet presAssocID="{26F9E61B-FBAB-48CA-87CF-4A508BF557FE}" presName="sp" presStyleCnt="0"/>
      <dgm:spPr/>
    </dgm:pt>
    <dgm:pt modelId="{548FB9C2-41C7-8146-B82C-560C9A83CE3E}" type="pres">
      <dgm:prSet presAssocID="{1D1D0BDD-B190-4FAC-A666-A65293195171}" presName="linNode" presStyleCnt="0"/>
      <dgm:spPr/>
    </dgm:pt>
    <dgm:pt modelId="{C32A6C0D-0C1B-CC4A-A723-89C914C93B1F}" type="pres">
      <dgm:prSet presAssocID="{1D1D0BDD-B190-4FAC-A666-A65293195171}" presName="parentText" presStyleLbl="node1" presStyleIdx="4" presStyleCnt="5">
        <dgm:presLayoutVars>
          <dgm:chMax val="1"/>
          <dgm:bulletEnabled val="1"/>
        </dgm:presLayoutVars>
      </dgm:prSet>
      <dgm:spPr/>
      <dgm:t>
        <a:bodyPr/>
        <a:lstStyle/>
        <a:p>
          <a:endParaRPr lang="en-US"/>
        </a:p>
      </dgm:t>
    </dgm:pt>
  </dgm:ptLst>
  <dgm:cxnLst>
    <dgm:cxn modelId="{4F5D0A97-FCCD-3748-9DF4-CD2DAFCFC5FF}" type="presOf" srcId="{354F3944-6195-4C31-B190-860564EB50A8}" destId="{D11FB20E-31FB-BB4A-A621-8A75E81972B6}" srcOrd="0" destOrd="0" presId="urn:microsoft.com/office/officeart/2005/8/layout/vList5"/>
    <dgm:cxn modelId="{9D0E6F0E-0E7E-4254-9C46-969EC95CE0E0}" srcId="{354F3944-6195-4C31-B190-860564EB50A8}" destId="{1D1D0BDD-B190-4FAC-A666-A65293195171}" srcOrd="4" destOrd="0" parTransId="{4406D0D7-11BD-4703-B121-BDE78B12694F}" sibTransId="{D25D4A6A-E7EB-4D58-B600-AB0301392F4B}"/>
    <dgm:cxn modelId="{FEEA0B69-F3EA-8745-B5FF-D5993654F9AE}" type="presOf" srcId="{7A81EAA4-05A8-4DC6-A5F2-B818B812BAD5}" destId="{D481473A-2CD4-1140-988F-CE2B81333730}" srcOrd="0" destOrd="0" presId="urn:microsoft.com/office/officeart/2005/8/layout/vList5"/>
    <dgm:cxn modelId="{5357FE71-760B-4B1A-A4A0-50ADAF485700}" srcId="{354F3944-6195-4C31-B190-860564EB50A8}" destId="{D0B7C44A-32FB-4CA8-8FAB-62CB256A8787}" srcOrd="1" destOrd="0" parTransId="{7C1687AC-CF06-4749-A4CD-773754253538}" sibTransId="{8E5303BC-CB2F-4621-86D8-2FC1E20856CE}"/>
    <dgm:cxn modelId="{2D9CAB3C-D692-4B41-853E-0153C919E630}" srcId="{354F3944-6195-4C31-B190-860564EB50A8}" destId="{E33E216D-3A8C-4651-B6E2-13320800130E}" srcOrd="2" destOrd="0" parTransId="{20114B38-A07E-4A4F-9A55-D182AE668679}" sibTransId="{072E9202-E3D9-4B0B-B073-BC5961CF1D11}"/>
    <dgm:cxn modelId="{CBE8A616-148C-D145-826F-3C88405FDFBF}" type="presOf" srcId="{D0B7C44A-32FB-4CA8-8FAB-62CB256A8787}" destId="{4CC4F2C6-33D1-CE4E-B2D9-27C05BACC703}" srcOrd="0" destOrd="0" presId="urn:microsoft.com/office/officeart/2005/8/layout/vList5"/>
    <dgm:cxn modelId="{2EA2E044-C46A-A842-9AA6-DBA02D1D4786}" type="presOf" srcId="{42346203-B6E2-4B7D-9EB3-110F45305955}" destId="{2FDC308C-647E-E244-ACE8-D9D0E4D1B100}" srcOrd="0" destOrd="0" presId="urn:microsoft.com/office/officeart/2005/8/layout/vList5"/>
    <dgm:cxn modelId="{8AEF0EA7-C75B-BE43-85F5-66CE424F011E}" type="presOf" srcId="{E33E216D-3A8C-4651-B6E2-13320800130E}" destId="{5ED75970-8875-BF48-9D83-E589E93D3EE0}" srcOrd="0" destOrd="0" presId="urn:microsoft.com/office/officeart/2005/8/layout/vList5"/>
    <dgm:cxn modelId="{474A7748-22A5-4EC9-A54C-728D05CAB1D2}" srcId="{354F3944-6195-4C31-B190-860564EB50A8}" destId="{42346203-B6E2-4B7D-9EB3-110F45305955}" srcOrd="0" destOrd="0" parTransId="{885E63FA-CEDE-4F19-82DE-E2A411371CC8}" sibTransId="{9F6A67A5-C522-4438-AE1A-0C17CCB0F4EE}"/>
    <dgm:cxn modelId="{77E28EC5-20AA-436B-86F2-64BEEB8D589A}" srcId="{354F3944-6195-4C31-B190-860564EB50A8}" destId="{7A81EAA4-05A8-4DC6-A5F2-B818B812BAD5}" srcOrd="3" destOrd="0" parTransId="{C7DABC47-9888-457A-8830-CBAAD3E62686}" sibTransId="{26F9E61B-FBAB-48CA-87CF-4A508BF557FE}"/>
    <dgm:cxn modelId="{90BF8FC7-B624-6041-9FF3-B374A7DCF173}" type="presOf" srcId="{1D1D0BDD-B190-4FAC-A666-A65293195171}" destId="{C32A6C0D-0C1B-CC4A-A723-89C914C93B1F}" srcOrd="0" destOrd="0" presId="urn:microsoft.com/office/officeart/2005/8/layout/vList5"/>
    <dgm:cxn modelId="{E5D9D6C0-632A-A745-8F3C-D0F3D2A45796}" type="presParOf" srcId="{D11FB20E-31FB-BB4A-A621-8A75E81972B6}" destId="{7AE52C86-694D-844A-9A4F-186CC8D6930A}" srcOrd="0" destOrd="0" presId="urn:microsoft.com/office/officeart/2005/8/layout/vList5"/>
    <dgm:cxn modelId="{0C3372F5-5CE7-6B44-9E63-5C08047AB7C2}" type="presParOf" srcId="{7AE52C86-694D-844A-9A4F-186CC8D6930A}" destId="{2FDC308C-647E-E244-ACE8-D9D0E4D1B100}" srcOrd="0" destOrd="0" presId="urn:microsoft.com/office/officeart/2005/8/layout/vList5"/>
    <dgm:cxn modelId="{EEA6C112-3896-754F-98EF-B593FE399774}" type="presParOf" srcId="{D11FB20E-31FB-BB4A-A621-8A75E81972B6}" destId="{58B94A06-470F-2548-9C9A-C88BAFFBEA65}" srcOrd="1" destOrd="0" presId="urn:microsoft.com/office/officeart/2005/8/layout/vList5"/>
    <dgm:cxn modelId="{2CBD68F6-5EF2-9043-AAA8-7296EFB56CFA}" type="presParOf" srcId="{D11FB20E-31FB-BB4A-A621-8A75E81972B6}" destId="{97184B5D-4C44-F248-892E-D8D1BE762043}" srcOrd="2" destOrd="0" presId="urn:microsoft.com/office/officeart/2005/8/layout/vList5"/>
    <dgm:cxn modelId="{EB9C4A9C-5CAA-4046-AFCA-5C1F90C1139B}" type="presParOf" srcId="{97184B5D-4C44-F248-892E-D8D1BE762043}" destId="{4CC4F2C6-33D1-CE4E-B2D9-27C05BACC703}" srcOrd="0" destOrd="0" presId="urn:microsoft.com/office/officeart/2005/8/layout/vList5"/>
    <dgm:cxn modelId="{C788BA28-4888-7F41-B27E-F0286FDAFF7C}" type="presParOf" srcId="{D11FB20E-31FB-BB4A-A621-8A75E81972B6}" destId="{91322C07-3168-144F-BB94-6E6CFE62AF6A}" srcOrd="3" destOrd="0" presId="urn:microsoft.com/office/officeart/2005/8/layout/vList5"/>
    <dgm:cxn modelId="{C365F333-1EBD-434F-A46E-9676426A015B}" type="presParOf" srcId="{D11FB20E-31FB-BB4A-A621-8A75E81972B6}" destId="{5091C9BA-556F-4A43-BA2F-7F9D1A96F825}" srcOrd="4" destOrd="0" presId="urn:microsoft.com/office/officeart/2005/8/layout/vList5"/>
    <dgm:cxn modelId="{668F0DE7-15BD-FE41-BF42-779476CB5948}" type="presParOf" srcId="{5091C9BA-556F-4A43-BA2F-7F9D1A96F825}" destId="{5ED75970-8875-BF48-9D83-E589E93D3EE0}" srcOrd="0" destOrd="0" presId="urn:microsoft.com/office/officeart/2005/8/layout/vList5"/>
    <dgm:cxn modelId="{45978E95-1A7C-2D46-932C-0AAF0A9E494F}" type="presParOf" srcId="{D11FB20E-31FB-BB4A-A621-8A75E81972B6}" destId="{9E57E3E9-EBB5-DA49-BC2E-D019161776F5}" srcOrd="5" destOrd="0" presId="urn:microsoft.com/office/officeart/2005/8/layout/vList5"/>
    <dgm:cxn modelId="{61DE4A16-29C9-1A48-A16E-C109423E4CF5}" type="presParOf" srcId="{D11FB20E-31FB-BB4A-A621-8A75E81972B6}" destId="{A8FECE61-47D6-564A-BF9F-1791077345D7}" srcOrd="6" destOrd="0" presId="urn:microsoft.com/office/officeart/2005/8/layout/vList5"/>
    <dgm:cxn modelId="{8C5F7AFC-64ED-3945-8F04-3860286A24D3}" type="presParOf" srcId="{A8FECE61-47D6-564A-BF9F-1791077345D7}" destId="{D481473A-2CD4-1140-988F-CE2B81333730}" srcOrd="0" destOrd="0" presId="urn:microsoft.com/office/officeart/2005/8/layout/vList5"/>
    <dgm:cxn modelId="{F65AACF9-2C4C-BA48-8359-FB68AEE100EC}" type="presParOf" srcId="{D11FB20E-31FB-BB4A-A621-8A75E81972B6}" destId="{0C4A2CAA-8D0A-A643-97D6-C0944208044F}" srcOrd="7" destOrd="0" presId="urn:microsoft.com/office/officeart/2005/8/layout/vList5"/>
    <dgm:cxn modelId="{CE7ADB06-8A3F-0C4B-93D7-7E1CDA39A75D}" type="presParOf" srcId="{D11FB20E-31FB-BB4A-A621-8A75E81972B6}" destId="{548FB9C2-41C7-8146-B82C-560C9A83CE3E}" srcOrd="8" destOrd="0" presId="urn:microsoft.com/office/officeart/2005/8/layout/vList5"/>
    <dgm:cxn modelId="{2B2BF3F5-54E9-9E40-8023-57097672B70B}" type="presParOf" srcId="{548FB9C2-41C7-8146-B82C-560C9A83CE3E}" destId="{C32A6C0D-0C1B-CC4A-A723-89C914C93B1F}"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DC308C-647E-E244-ACE8-D9D0E4D1B100}">
      <dsp:nvSpPr>
        <dsp:cNvPr id="0" name=""/>
        <dsp:cNvSpPr/>
      </dsp:nvSpPr>
      <dsp:spPr>
        <a:xfrm>
          <a:off x="2017718" y="1579"/>
          <a:ext cx="2269933" cy="690508"/>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en-US" sz="1600" kern="1200" baseline="0"/>
            <a:t>Consolidate learning of the following aspects:</a:t>
          </a:r>
          <a:endParaRPr lang="en-US" sz="1600" kern="1200"/>
        </a:p>
      </dsp:txBody>
      <dsp:txXfrm>
        <a:off x="2051426" y="35287"/>
        <a:ext cx="2202517" cy="623092"/>
      </dsp:txXfrm>
    </dsp:sp>
    <dsp:sp modelId="{4CC4F2C6-33D1-CE4E-B2D9-27C05BACC703}">
      <dsp:nvSpPr>
        <dsp:cNvPr id="0" name=""/>
        <dsp:cNvSpPr/>
      </dsp:nvSpPr>
      <dsp:spPr>
        <a:xfrm>
          <a:off x="2017718" y="726613"/>
          <a:ext cx="2269933" cy="690508"/>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en-US" sz="1600" kern="1200" baseline="0"/>
            <a:t>Ruby fundamentals</a:t>
          </a:r>
          <a:endParaRPr lang="en-US" sz="1600" kern="1200"/>
        </a:p>
      </dsp:txBody>
      <dsp:txXfrm>
        <a:off x="2051426" y="760321"/>
        <a:ext cx="2202517" cy="623092"/>
      </dsp:txXfrm>
    </dsp:sp>
    <dsp:sp modelId="{5ED75970-8875-BF48-9D83-E589E93D3EE0}">
      <dsp:nvSpPr>
        <dsp:cNvPr id="0" name=""/>
        <dsp:cNvSpPr/>
      </dsp:nvSpPr>
      <dsp:spPr>
        <a:xfrm>
          <a:off x="2017718" y="1451648"/>
          <a:ext cx="2269933" cy="690508"/>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en-US" sz="1600" kern="1200" baseline="0"/>
            <a:t>TDD (test driven development)</a:t>
          </a:r>
          <a:endParaRPr lang="en-US" sz="1600" kern="1200"/>
        </a:p>
      </dsp:txBody>
      <dsp:txXfrm>
        <a:off x="2051426" y="1485356"/>
        <a:ext cx="2202517" cy="623092"/>
      </dsp:txXfrm>
    </dsp:sp>
    <dsp:sp modelId="{D481473A-2CD4-1140-988F-CE2B81333730}">
      <dsp:nvSpPr>
        <dsp:cNvPr id="0" name=""/>
        <dsp:cNvSpPr/>
      </dsp:nvSpPr>
      <dsp:spPr>
        <a:xfrm>
          <a:off x="2017718" y="2176682"/>
          <a:ext cx="2269933" cy="690508"/>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en-US" sz="1600" kern="1200" baseline="0"/>
            <a:t>OOP- Web Programming ( REST/MVC )</a:t>
          </a:r>
          <a:endParaRPr lang="en-US" sz="1600" kern="1200"/>
        </a:p>
      </dsp:txBody>
      <dsp:txXfrm>
        <a:off x="2051426" y="2210390"/>
        <a:ext cx="2202517" cy="623092"/>
      </dsp:txXfrm>
    </dsp:sp>
    <dsp:sp modelId="{C32A6C0D-0C1B-CC4A-A723-89C914C93B1F}">
      <dsp:nvSpPr>
        <dsp:cNvPr id="0" name=""/>
        <dsp:cNvSpPr/>
      </dsp:nvSpPr>
      <dsp:spPr>
        <a:xfrm>
          <a:off x="2017718" y="2901716"/>
          <a:ext cx="2269933" cy="690508"/>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en-US" sz="1600" kern="1200" baseline="0"/>
            <a:t>Databases with CRUD actions</a:t>
          </a:r>
          <a:endParaRPr lang="en-US" sz="1600" kern="1200"/>
        </a:p>
      </dsp:txBody>
      <dsp:txXfrm>
        <a:off x="2051426" y="2935424"/>
        <a:ext cx="2202517" cy="623092"/>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48479B-7B11-2143-A12D-B0BCFDDFAC03}" type="datetimeFigureOut">
              <a:rPr lang="en-US" smtClean="0"/>
              <a:t>10/26/17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2E753E-C23C-394A-AE08-0C8B20CDC29E}" type="slidenum">
              <a:rPr lang="en-US" smtClean="0"/>
              <a:t>‹#›</a:t>
            </a:fld>
            <a:endParaRPr lang="en-US"/>
          </a:p>
        </p:txBody>
      </p:sp>
    </p:spTree>
    <p:extLst>
      <p:ext uri="{BB962C8B-B14F-4D97-AF65-F5344CB8AC3E}">
        <p14:creationId xmlns:p14="http://schemas.microsoft.com/office/powerpoint/2010/main" val="1402989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was the happiest man on the planet when my tables showed data.</a:t>
            </a:r>
          </a:p>
          <a:p>
            <a:endParaRPr lang="en-US" dirty="0"/>
          </a:p>
        </p:txBody>
      </p:sp>
      <p:sp>
        <p:nvSpPr>
          <p:cNvPr id="4" name="Slide Number Placeholder 3"/>
          <p:cNvSpPr>
            <a:spLocks noGrp="1"/>
          </p:cNvSpPr>
          <p:nvPr>
            <p:ph type="sldNum" sz="quarter" idx="10"/>
          </p:nvPr>
        </p:nvSpPr>
        <p:spPr/>
        <p:txBody>
          <a:bodyPr/>
          <a:lstStyle/>
          <a:p>
            <a:fld id="{A82E753E-C23C-394A-AE08-0C8B20CDC29E}" type="slidenum">
              <a:rPr lang="en-US" smtClean="0"/>
              <a:t>8</a:t>
            </a:fld>
            <a:endParaRPr lang="en-US"/>
          </a:p>
        </p:txBody>
      </p:sp>
    </p:spTree>
    <p:extLst>
      <p:ext uri="{BB962C8B-B14F-4D97-AF65-F5344CB8AC3E}">
        <p14:creationId xmlns:p14="http://schemas.microsoft.com/office/powerpoint/2010/main" val="127975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a:t>10/26/17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a:t>10/26/17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a:t>10/26/17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a:t>10/26/17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a:t>10/26/17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a:t>10/26/17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a:t>10/26/17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a:t>10/26/17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a:t>10/26/17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a:t>10/26/17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a:t>10/26/17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a:t>10/26/17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a:t>10/26/17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a:t>10/26/17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a:t>10/26/17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smtClean="0"/>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a:t>10/26/17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a:t>10/26/17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a:pPr/>
              <a:t>10/26/17</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jp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3595E478-612A-42ED-816A-0DD5B5C895B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 xmlns:a16="http://schemas.microsoft.com/office/drawing/2014/main" id="{86F8589D-19E8-4616-A2D6-95125B4528F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73623" t="43915" r="1" b="18252"/>
          <a:stretch/>
        </p:blipFill>
        <p:spPr>
          <a:xfrm>
            <a:off x="7586661" y="3142319"/>
            <a:ext cx="4605339" cy="3715682"/>
          </a:xfrm>
          <a:prstGeom prst="rect">
            <a:avLst/>
          </a:prstGeom>
        </p:spPr>
      </p:pic>
      <p:pic>
        <p:nvPicPr>
          <p:cNvPr id="12" name="Picture 11">
            <a:extLst>
              <a:ext uri="{FF2B5EF4-FFF2-40B4-BE49-F238E27FC236}">
                <a16:creationId xmlns="" xmlns:a16="http://schemas.microsoft.com/office/drawing/2014/main" id="{CB226365-E8CD-4F1B-B318-7598AA28AE7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91927" t="72411" b="13751"/>
          <a:stretch/>
        </p:blipFill>
        <p:spPr>
          <a:xfrm>
            <a:off x="150925" y="5564567"/>
            <a:ext cx="1341545" cy="1293433"/>
          </a:xfrm>
          <a:custGeom>
            <a:avLst/>
            <a:gdLst>
              <a:gd name="connsiteX0" fmla="*/ 0 w 1341545"/>
              <a:gd name="connsiteY0" fmla="*/ 0 h 1293433"/>
              <a:gd name="connsiteX1" fmla="*/ 1341545 w 1341545"/>
              <a:gd name="connsiteY1" fmla="*/ 0 h 1293433"/>
              <a:gd name="connsiteX2" fmla="*/ 1341545 w 1341545"/>
              <a:gd name="connsiteY2" fmla="*/ 1293433 h 1293433"/>
              <a:gd name="connsiteX3" fmla="*/ 150847 w 1341545"/>
              <a:gd name="connsiteY3" fmla="*/ 1293433 h 1293433"/>
              <a:gd name="connsiteX4" fmla="*/ 66240 w 1341545"/>
              <a:gd name="connsiteY4" fmla="*/ 1183451 h 1293433"/>
              <a:gd name="connsiteX5" fmla="*/ 0 w 1341545"/>
              <a:gd name="connsiteY5" fmla="*/ 1061841 h 1293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545" h="1293433">
                <a:moveTo>
                  <a:pt x="0" y="0"/>
                </a:moveTo>
                <a:lnTo>
                  <a:pt x="1341545" y="0"/>
                </a:lnTo>
                <a:lnTo>
                  <a:pt x="1341545" y="1293433"/>
                </a:lnTo>
                <a:lnTo>
                  <a:pt x="150847" y="1293433"/>
                </a:lnTo>
                <a:lnTo>
                  <a:pt x="66240" y="1183451"/>
                </a:lnTo>
                <a:lnTo>
                  <a:pt x="0" y="1061841"/>
                </a:lnTo>
                <a:close/>
              </a:path>
            </a:pathLst>
          </a:custGeom>
        </p:spPr>
      </p:pic>
      <p:pic>
        <p:nvPicPr>
          <p:cNvPr id="14" name="Picture 13">
            <a:extLst>
              <a:ext uri="{FF2B5EF4-FFF2-40B4-BE49-F238E27FC236}">
                <a16:creationId xmlns="" xmlns:a16="http://schemas.microsoft.com/office/drawing/2014/main" id="{5F9D2829-9A1B-41D9-A712-382721D3A7F9}"/>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46466" t="75007" r="30510"/>
          <a:stretch/>
        </p:blipFill>
        <p:spPr>
          <a:xfrm>
            <a:off x="7586661" y="815472"/>
            <a:ext cx="4817288" cy="2941444"/>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sp>
        <p:nvSpPr>
          <p:cNvPr id="2" name="Title 1"/>
          <p:cNvSpPr>
            <a:spLocks noGrp="1"/>
          </p:cNvSpPr>
          <p:nvPr>
            <p:ph type="ctrTitle"/>
          </p:nvPr>
        </p:nvSpPr>
        <p:spPr>
          <a:xfrm>
            <a:off x="913774" y="955040"/>
            <a:ext cx="7216098" cy="3616960"/>
          </a:xfrm>
        </p:spPr>
        <p:txBody>
          <a:bodyPr anchor="ctr">
            <a:normAutofit/>
          </a:bodyPr>
          <a:lstStyle/>
          <a:p>
            <a:pPr algn="l"/>
            <a:r>
              <a:rPr lang="en-US" sz="6600"/>
              <a:t>Money Cashboard project</a:t>
            </a:r>
          </a:p>
        </p:txBody>
      </p:sp>
      <p:sp>
        <p:nvSpPr>
          <p:cNvPr id="3" name="Subtitle 2"/>
          <p:cNvSpPr>
            <a:spLocks noGrp="1"/>
          </p:cNvSpPr>
          <p:nvPr>
            <p:ph type="subTitle" idx="1"/>
          </p:nvPr>
        </p:nvSpPr>
        <p:spPr>
          <a:xfrm>
            <a:off x="913774" y="4572001"/>
            <a:ext cx="7216098" cy="1311274"/>
          </a:xfrm>
        </p:spPr>
        <p:txBody>
          <a:bodyPr anchor="b">
            <a:normAutofit/>
          </a:bodyPr>
          <a:lstStyle/>
          <a:p>
            <a:pPr algn="l"/>
            <a:r>
              <a:rPr lang="en-US" sz="2000">
                <a:solidFill>
                  <a:schemeClr val="tx1"/>
                </a:solidFill>
              </a:rPr>
              <a:t>My experince</a:t>
            </a:r>
          </a:p>
        </p:txBody>
      </p:sp>
    </p:spTree>
    <p:extLst>
      <p:ext uri="{BB962C8B-B14F-4D97-AF65-F5344CB8AC3E}">
        <p14:creationId xmlns:p14="http://schemas.microsoft.com/office/powerpoint/2010/main" val="1463967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D2585039-CDA7-4B76-B013-776F970DE7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184" y="0"/>
            <a:ext cx="12173816"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1D53D942-8031-42E8-88B4-E03A710E89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 xmlns:a16="http://schemas.microsoft.com/office/drawing/2014/main" id="{5FD07472-970F-49B5-8994-ADEAA31487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930400" cy="6858002"/>
          </a:xfrm>
          <a:prstGeom prst="rect">
            <a:avLst/>
          </a:prstGeom>
          <a:ln>
            <a:noFill/>
          </a:ln>
          <a:effectLst>
            <a:outerShdw blurRad="88900" dist="254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 xmlns:a16="http://schemas.microsoft.com/office/drawing/2014/main" id="{82869BAE-8EC0-4D16-ACB8-F0CBFDD90489}"/>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524" t="71774" r="2564"/>
          <a:stretch/>
        </p:blipFill>
        <p:spPr>
          <a:xfrm>
            <a:off x="18184" y="4822361"/>
            <a:ext cx="1911902" cy="2035640"/>
          </a:xfrm>
          <a:prstGeom prst="rect">
            <a:avLst/>
          </a:prstGeom>
        </p:spPr>
      </p:pic>
      <p:pic>
        <p:nvPicPr>
          <p:cNvPr id="16" name="Picture 15">
            <a:extLst>
              <a:ext uri="{FF2B5EF4-FFF2-40B4-BE49-F238E27FC236}">
                <a16:creationId xmlns="" xmlns:a16="http://schemas.microsoft.com/office/drawing/2014/main" id="{3524A7AE-FFF7-4F70-9AEA-01A5DFF77BC2}"/>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49896" t="75007" r="30510"/>
          <a:stretch/>
        </p:blipFill>
        <p:spPr>
          <a:xfrm>
            <a:off x="297855" y="5471958"/>
            <a:ext cx="889881" cy="638482"/>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sp>
        <p:nvSpPr>
          <p:cNvPr id="2" name="Title 1"/>
          <p:cNvSpPr>
            <a:spLocks noGrp="1"/>
          </p:cNvSpPr>
          <p:nvPr>
            <p:ph type="title"/>
          </p:nvPr>
        </p:nvSpPr>
        <p:spPr>
          <a:xfrm>
            <a:off x="2844486" y="643467"/>
            <a:ext cx="8433739" cy="1306972"/>
          </a:xfrm>
        </p:spPr>
        <p:txBody>
          <a:bodyPr>
            <a:normAutofit/>
          </a:bodyPr>
          <a:lstStyle/>
          <a:p>
            <a:r>
              <a:rPr lang="en-US" sz="4400" dirty="0"/>
              <a:t>OPPORTUNITIES </a:t>
            </a:r>
            <a:r>
              <a:rPr lang="en-US" sz="2200" dirty="0"/>
              <a:t>CONT.</a:t>
            </a:r>
          </a:p>
        </p:txBody>
      </p:sp>
      <p:sp>
        <p:nvSpPr>
          <p:cNvPr id="3" name="Content Placeholder 2"/>
          <p:cNvSpPr>
            <a:spLocks noGrp="1"/>
          </p:cNvSpPr>
          <p:nvPr>
            <p:ph sz="quarter" idx="13"/>
          </p:nvPr>
        </p:nvSpPr>
        <p:spPr>
          <a:xfrm>
            <a:off x="2844486" y="1950440"/>
            <a:ext cx="8433113" cy="3840760"/>
          </a:xfrm>
        </p:spPr>
        <p:txBody>
          <a:bodyPr anchor="ctr">
            <a:normAutofit/>
          </a:bodyPr>
          <a:lstStyle/>
          <a:p>
            <a:pPr marL="0" marR="0" lvl="0" indent="0" defTabSz="914400" eaLnBrk="1" fontAlgn="auto" latinLnBrk="0" hangingPunct="1">
              <a:lnSpc>
                <a:spcPct val="110000"/>
              </a:lnSpc>
              <a:spcBef>
                <a:spcPts val="0"/>
              </a:spcBef>
              <a:spcAft>
                <a:spcPts val="600"/>
              </a:spcAft>
              <a:buClrTx/>
              <a:buSzTx/>
              <a:buFontTx/>
              <a:buNone/>
              <a:tabLst/>
              <a:defRPr/>
            </a:pPr>
            <a:r>
              <a:rPr lang="en-US" sz="1900" dirty="0"/>
              <a:t>The next opportunity came whilst I was trying to perform transaction updates via the browser. I had some problems with the transaction update form, since my tag table included an item name and item type, whereas my transaction model only included </a:t>
            </a:r>
            <a:r>
              <a:rPr lang="en-US" sz="1900" dirty="0" err="1"/>
              <a:t>tag_id</a:t>
            </a:r>
            <a:r>
              <a:rPr lang="en-US" sz="1900" dirty="0"/>
              <a:t> for inner joins. It was therefore not possible to update both the item name and the item type from the transaction update form. This required me to reformat my tags and transactions tables. Following this I eventually managed to create and update transactions. </a:t>
            </a:r>
          </a:p>
          <a:p>
            <a:pPr marL="0" marR="0" lvl="0" indent="0" defTabSz="914400" eaLnBrk="1" fontAlgn="auto" latinLnBrk="0" hangingPunct="1">
              <a:lnSpc>
                <a:spcPct val="110000"/>
              </a:lnSpc>
              <a:spcBef>
                <a:spcPts val="0"/>
              </a:spcBef>
              <a:spcAft>
                <a:spcPts val="600"/>
              </a:spcAft>
              <a:buClrTx/>
              <a:buSzTx/>
              <a:buFontTx/>
              <a:buNone/>
              <a:tabLst/>
              <a:defRPr/>
            </a:pPr>
            <a:r>
              <a:rPr lang="en-US" sz="1900" dirty="0"/>
              <a:t>THIS WAS A FANTASTIC OPPORTUNITY FOR ME TO LEARN HOW TO BREAK THINGS AND PUT THEM BACK TOGETHER AGAIN. </a:t>
            </a:r>
          </a:p>
          <a:p>
            <a:pPr marL="0" marR="0" lvl="0" indent="0" defTabSz="914400" eaLnBrk="1" fontAlgn="auto" latinLnBrk="0" hangingPunct="1">
              <a:lnSpc>
                <a:spcPct val="110000"/>
              </a:lnSpc>
              <a:spcBef>
                <a:spcPts val="0"/>
              </a:spcBef>
              <a:spcAft>
                <a:spcPts val="600"/>
              </a:spcAft>
              <a:buClrTx/>
              <a:buSzTx/>
              <a:buFontTx/>
              <a:buNone/>
              <a:tabLst/>
              <a:defRPr/>
            </a:pPr>
            <a:r>
              <a:rPr lang="en-US" sz="1900" dirty="0"/>
              <a:t>IT WAS GREAT FUN, AND NO SUPER GLUE WAS REQUIRED.</a:t>
            </a:r>
          </a:p>
        </p:txBody>
      </p:sp>
    </p:spTree>
    <p:extLst>
      <p:ext uri="{BB962C8B-B14F-4D97-AF65-F5344CB8AC3E}">
        <p14:creationId xmlns:p14="http://schemas.microsoft.com/office/powerpoint/2010/main" val="16699921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OPPORTUNITIES </a:t>
            </a:r>
            <a:r>
              <a:rPr lang="en-US" sz="1800" dirty="0" smtClean="0"/>
              <a:t>CONT.</a:t>
            </a:r>
            <a:endParaRPr lang="en-US" sz="1800" dirty="0"/>
          </a:p>
        </p:txBody>
      </p:sp>
      <p:sp>
        <p:nvSpPr>
          <p:cNvPr id="3" name="Content Placeholder 2"/>
          <p:cNvSpPr>
            <a:spLocks noGrp="1"/>
          </p:cNvSpPr>
          <p:nvPr>
            <p:ph sz="quarter" idx="13"/>
          </p:nvPr>
        </p:nvSpPr>
        <p:spPr/>
        <p:txBody>
          <a:bodyPr/>
          <a:lstStyle/>
          <a:p>
            <a:pPr marL="0" indent="0">
              <a:buNone/>
            </a:pPr>
            <a:r>
              <a:rPr lang="en-US" dirty="0" smtClean="0"/>
              <a:t>HAD SOME ISSUES TRYING TO auto-populate </a:t>
            </a:r>
            <a:r>
              <a:rPr lang="en-US" dirty="0"/>
              <a:t>the form with existing transaction data prior to updating. This caused me some problems when trying to do this for drop down items. I was shown a solution by one of the instructors</a:t>
            </a:r>
            <a:r>
              <a:rPr lang="en-US" dirty="0" smtClean="0"/>
              <a:t>.</a:t>
            </a:r>
          </a:p>
          <a:p>
            <a:pPr marL="0" indent="0">
              <a:buNone/>
            </a:pPr>
            <a:r>
              <a:rPr lang="en-US" dirty="0" smtClean="0"/>
              <a:t>I ALSO HAD TROUBLE TRYING TO GET THE TOTAL AMOUNT SPENT PER MERCHANT SHOWING IN MY MERCHANTS TABLE. THE TOTAL AMOUNT SPENT BY MERCHANT IS A METHOD OF THE TRANSACTION CLASS. I RECEIVED HELP FORM PETER ON THIS.</a:t>
            </a:r>
            <a:endParaRPr lang="en-US" dirty="0"/>
          </a:p>
        </p:txBody>
      </p:sp>
    </p:spTree>
    <p:extLst>
      <p:ext uri="{BB962C8B-B14F-4D97-AF65-F5344CB8AC3E}">
        <p14:creationId xmlns:p14="http://schemas.microsoft.com/office/powerpoint/2010/main" val="2263992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1" name="Picture 2">
            <a:extLst>
              <a:ext uri="{FF2B5EF4-FFF2-40B4-BE49-F238E27FC236}">
                <a16:creationId xmlns="" xmlns:a16="http://schemas.microsoft.com/office/drawing/2014/main" id="{E1408BAF-1350-4BC5-9C72-82A08BB07B46}"/>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 xmlns:a16="http://schemas.microsoft.com/office/drawing/2014/main" id="{60E67B53-E530-4CC6-B1E7-4CCC1FD6323F}"/>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5" name="Rectangle 14">
            <a:extLst>
              <a:ext uri="{FF2B5EF4-FFF2-40B4-BE49-F238E27FC236}">
                <a16:creationId xmlns="" xmlns:a16="http://schemas.microsoft.com/office/drawing/2014/main" id="{85E91671-F8EC-48E5-AF7D-F8EBA1170C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2">
            <a:extLst>
              <a:ext uri="{FF2B5EF4-FFF2-40B4-BE49-F238E27FC236}">
                <a16:creationId xmlns="" xmlns:a16="http://schemas.microsoft.com/office/drawing/2014/main" id="{CE59FA1A-344C-4D4A-8B5E-C8C762089153}"/>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4"/>
          <p:cNvPicPr>
            <a:picLocks noGrp="1" noChangeAspect="1"/>
          </p:cNvPicPr>
          <p:nvPr>
            <p:ph sz="quarter" idx="13"/>
          </p:nvPr>
        </p:nvPicPr>
        <p:blipFill>
          <a:blip r:embed="rId4">
            <a:extLst>
              <a:ext uri="{28A0092B-C50C-407E-A947-70E740481C1C}">
                <a14:useLocalDpi xmlns:a14="http://schemas.microsoft.com/office/drawing/2010/main" val="0"/>
              </a:ext>
            </a:extLst>
          </a:blip>
          <a:stretch>
            <a:fillRect/>
          </a:stretch>
        </p:blipFill>
        <p:spPr>
          <a:xfrm>
            <a:off x="6095903" y="1250592"/>
            <a:ext cx="5135784" cy="1720487"/>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0022" y="4266426"/>
            <a:ext cx="6463773" cy="1250592"/>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9" name="Picture 18">
            <a:extLst>
              <a:ext uri="{FF2B5EF4-FFF2-40B4-BE49-F238E27FC236}">
                <a16:creationId xmlns="" xmlns:a16="http://schemas.microsoft.com/office/drawing/2014/main" id="{2CC222C5-0DAD-4CD1-A207-849800E667D3}"/>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60120" y="957486"/>
            <a:ext cx="4175471" cy="3131913"/>
          </a:xfrm>
        </p:spPr>
        <p:txBody>
          <a:bodyPr vert="horz" lIns="91440" tIns="45720" rIns="91440" bIns="45720" rtlCol="0" anchor="b">
            <a:normAutofit/>
          </a:bodyPr>
          <a:lstStyle/>
          <a:p>
            <a:r>
              <a:rPr lang="en-US" sz="4800" dirty="0"/>
              <a:t>SOLUTIONS</a:t>
            </a:r>
          </a:p>
        </p:txBody>
      </p:sp>
    </p:spTree>
    <p:extLst>
      <p:ext uri="{BB962C8B-B14F-4D97-AF65-F5344CB8AC3E}">
        <p14:creationId xmlns:p14="http://schemas.microsoft.com/office/powerpoint/2010/main" val="42222826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23" name="Picture 2">
            <a:extLst>
              <a:ext uri="{FF2B5EF4-FFF2-40B4-BE49-F238E27FC236}">
                <a16:creationId xmlns="" xmlns:a16="http://schemas.microsoft.com/office/drawing/2014/main" id="{E1408BAF-1350-4BC5-9C72-82A08BB07B46}"/>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 xmlns:a16="http://schemas.microsoft.com/office/drawing/2014/main" id="{60E67B53-E530-4CC6-B1E7-4CCC1FD6323F}"/>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7" name="Rectangle 26">
            <a:extLst>
              <a:ext uri="{FF2B5EF4-FFF2-40B4-BE49-F238E27FC236}">
                <a16:creationId xmlns="" xmlns:a16="http://schemas.microsoft.com/office/drawing/2014/main" id="{85E91671-F8EC-48E5-AF7D-F8EBA1170C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
            <a:extLst>
              <a:ext uri="{FF2B5EF4-FFF2-40B4-BE49-F238E27FC236}">
                <a16:creationId xmlns="" xmlns:a16="http://schemas.microsoft.com/office/drawing/2014/main" id="{CE59FA1A-344C-4D4A-8B5E-C8C762089153}"/>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5126" y="3590958"/>
            <a:ext cx="4372889" cy="2306699"/>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4" name="Content Placeholder 3"/>
          <p:cNvPicPr>
            <a:picLocks noGrp="1" noChangeAspect="1"/>
          </p:cNvPicPr>
          <p:nvPr>
            <p:ph sz="quarter" idx="13"/>
          </p:nvPr>
        </p:nvPicPr>
        <p:blipFill>
          <a:blip r:embed="rId5">
            <a:extLst>
              <a:ext uri="{28A0092B-C50C-407E-A947-70E740481C1C}">
                <a14:useLocalDpi xmlns:a14="http://schemas.microsoft.com/office/drawing/2010/main" val="0"/>
              </a:ext>
            </a:extLst>
          </a:blip>
          <a:stretch>
            <a:fillRect/>
          </a:stretch>
        </p:blipFill>
        <p:spPr>
          <a:xfrm>
            <a:off x="5740531" y="642130"/>
            <a:ext cx="4590443" cy="2306698"/>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31" name="Picture 30">
            <a:extLst>
              <a:ext uri="{FF2B5EF4-FFF2-40B4-BE49-F238E27FC236}">
                <a16:creationId xmlns="" xmlns:a16="http://schemas.microsoft.com/office/drawing/2014/main" id="{2CC222C5-0DAD-4CD1-A207-849800E667D3}"/>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782530" y="2160131"/>
            <a:ext cx="4175471" cy="3131913"/>
          </a:xfrm>
        </p:spPr>
        <p:txBody>
          <a:bodyPr vert="horz" lIns="91440" tIns="45720" rIns="91440" bIns="45720" rtlCol="0" anchor="t">
            <a:normAutofit/>
          </a:bodyPr>
          <a:lstStyle/>
          <a:p>
            <a:r>
              <a:rPr lang="en-US" sz="4800" smtClean="0"/>
              <a:t>SOLUTIONS </a:t>
            </a:r>
            <a:br>
              <a:rPr lang="en-US" sz="4800" smtClean="0"/>
            </a:br>
            <a:r>
              <a:rPr lang="en-US" sz="2400" cap="small" smtClean="0"/>
              <a:t>CONT</a:t>
            </a:r>
            <a:r>
              <a:rPr lang="en-US" sz="2400" cap="small" dirty="0"/>
              <a:t>.</a:t>
            </a:r>
          </a:p>
        </p:txBody>
      </p:sp>
    </p:spTree>
    <p:extLst>
      <p:ext uri="{BB962C8B-B14F-4D97-AF65-F5344CB8AC3E}">
        <p14:creationId xmlns:p14="http://schemas.microsoft.com/office/powerpoint/2010/main" val="25422293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E1408BAF-1350-4BC5-9C72-82A08BB07B46}"/>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 xmlns:a16="http://schemas.microsoft.com/office/drawing/2014/main" id="{60E67B53-E530-4CC6-B1E7-4CCC1FD6323F}"/>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4" name="Rectangle 13">
            <a:extLst>
              <a:ext uri="{FF2B5EF4-FFF2-40B4-BE49-F238E27FC236}">
                <a16:creationId xmlns="" xmlns:a16="http://schemas.microsoft.com/office/drawing/2014/main" id="{85E91671-F8EC-48E5-AF7D-F8EBA1170C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 xmlns:a16="http://schemas.microsoft.com/office/drawing/2014/main" id="{CE59FA1A-344C-4D4A-8B5E-C8C762089153}"/>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4" name="Content Placeholder 3"/>
          <p:cNvPicPr>
            <a:picLocks noGrp="1" noChangeAspect="1"/>
          </p:cNvPicPr>
          <p:nvPr>
            <p:ph sz="quarter" idx="13"/>
          </p:nvPr>
        </p:nvPicPr>
        <p:blipFill>
          <a:blip r:embed="rId4">
            <a:extLst>
              <a:ext uri="{28A0092B-C50C-407E-A947-70E740481C1C}">
                <a14:useLocalDpi xmlns:a14="http://schemas.microsoft.com/office/drawing/2010/main" val="0"/>
              </a:ext>
            </a:extLst>
          </a:blip>
          <a:stretch>
            <a:fillRect/>
          </a:stretch>
        </p:blipFill>
        <p:spPr>
          <a:xfrm>
            <a:off x="6209859" y="957486"/>
            <a:ext cx="4907872" cy="2306699"/>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320" y="4176142"/>
            <a:ext cx="9561463" cy="645398"/>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8" name="Picture 17">
            <a:extLst>
              <a:ext uri="{FF2B5EF4-FFF2-40B4-BE49-F238E27FC236}">
                <a16:creationId xmlns="" xmlns:a16="http://schemas.microsoft.com/office/drawing/2014/main" id="{2CC222C5-0DAD-4CD1-A207-849800E667D3}"/>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60120" y="2160131"/>
            <a:ext cx="4175471" cy="3131913"/>
          </a:xfrm>
        </p:spPr>
        <p:txBody>
          <a:bodyPr vert="horz" lIns="91440" tIns="45720" rIns="91440" bIns="45720" rtlCol="0" anchor="t">
            <a:normAutofit/>
          </a:bodyPr>
          <a:lstStyle/>
          <a:p>
            <a:r>
              <a:rPr lang="en-US" sz="4800"/>
              <a:t>SOLUTIONS </a:t>
            </a:r>
            <a:r>
              <a:rPr lang="en-US" sz="4800" smtClean="0"/>
              <a:t/>
            </a:r>
            <a:br>
              <a:rPr lang="en-US" sz="4800" smtClean="0"/>
            </a:br>
            <a:r>
              <a:rPr lang="en-US" sz="2400" smtClean="0"/>
              <a:t>CONT</a:t>
            </a:r>
            <a:r>
              <a:rPr lang="en-US" sz="2400" dirty="0"/>
              <a:t>.</a:t>
            </a:r>
          </a:p>
        </p:txBody>
      </p:sp>
    </p:spTree>
    <p:extLst>
      <p:ext uri="{BB962C8B-B14F-4D97-AF65-F5344CB8AC3E}">
        <p14:creationId xmlns:p14="http://schemas.microsoft.com/office/powerpoint/2010/main" val="17891302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9" name="Picture 2">
            <a:extLst>
              <a:ext uri="{FF2B5EF4-FFF2-40B4-BE49-F238E27FC236}">
                <a16:creationId xmlns="" xmlns:a16="http://schemas.microsoft.com/office/drawing/2014/main" id="{25496B42-CC46-4183-B481-887CD3E8C725}"/>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 xmlns:a16="http://schemas.microsoft.com/office/drawing/2014/main" id="{E2758CE0-F916-4DCE-88D1-71430BE441B2}"/>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3" name="Rectangle 12">
            <a:extLst>
              <a:ext uri="{FF2B5EF4-FFF2-40B4-BE49-F238E27FC236}">
                <a16:creationId xmlns="" xmlns:a16="http://schemas.microsoft.com/office/drawing/2014/main" id="{53E559B7-FFF0-4CD8-9260-63346813112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sz="quarter" idx="13"/>
          </p:nvPr>
        </p:nvPicPr>
        <p:blipFill>
          <a:blip r:embed="rId4">
            <a:extLst>
              <a:ext uri="{28A0092B-C50C-407E-A947-70E740481C1C}">
                <a14:useLocalDpi xmlns:a14="http://schemas.microsoft.com/office/drawing/2010/main" val="0"/>
              </a:ext>
            </a:extLst>
          </a:blip>
          <a:stretch>
            <a:fillRect/>
          </a:stretch>
        </p:blipFill>
        <p:spPr>
          <a:xfrm>
            <a:off x="3072079" y="3528832"/>
            <a:ext cx="8318104" cy="1518053"/>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5" name="Picture 14">
            <a:extLst>
              <a:ext uri="{FF2B5EF4-FFF2-40B4-BE49-F238E27FC236}">
                <a16:creationId xmlns="" xmlns:a16="http://schemas.microsoft.com/office/drawing/2014/main" id="{180BC9E0-1901-4FD9-90B5-82D9EE5137E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60120" y="957486"/>
            <a:ext cx="4175471" cy="3131913"/>
          </a:xfrm>
        </p:spPr>
        <p:txBody>
          <a:bodyPr vert="horz" lIns="91440" tIns="45720" rIns="91440" bIns="45720" rtlCol="0" anchor="ctr">
            <a:normAutofit/>
          </a:bodyPr>
          <a:lstStyle/>
          <a:p>
            <a:r>
              <a:rPr lang="en-US" sz="4800" dirty="0"/>
              <a:t>SOLUTIONS </a:t>
            </a:r>
            <a:r>
              <a:rPr lang="en-US" sz="4800" dirty="0" smtClean="0"/>
              <a:t/>
            </a:r>
            <a:br>
              <a:rPr lang="en-US" sz="4800" dirty="0" smtClean="0"/>
            </a:br>
            <a:r>
              <a:rPr lang="en-US" sz="2400" cap="small" dirty="0" smtClean="0"/>
              <a:t>CONT</a:t>
            </a:r>
            <a:r>
              <a:rPr lang="en-US" sz="2400" cap="small" dirty="0"/>
              <a:t>.</a:t>
            </a:r>
          </a:p>
        </p:txBody>
      </p:sp>
    </p:spTree>
    <p:extLst>
      <p:ext uri="{BB962C8B-B14F-4D97-AF65-F5344CB8AC3E}">
        <p14:creationId xmlns:p14="http://schemas.microsoft.com/office/powerpoint/2010/main" val="20826093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5F3F9620-B492-499F-B279-C43A5FC223A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7827" y="4142539"/>
            <a:ext cx="7164131" cy="1934314"/>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xmlns="" id="{C19C663E-9BA6-4496-BC9B-93FF2283E899}"/>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46757"/>
          <a:stretch/>
        </p:blipFill>
        <p:spPr>
          <a:xfrm>
            <a:off x="0" y="0"/>
            <a:ext cx="12192000" cy="3651393"/>
          </a:xfrm>
          <a:prstGeom prst="rect">
            <a:avLst/>
          </a:prstGeom>
        </p:spPr>
      </p:pic>
      <p:pic>
        <p:nvPicPr>
          <p:cNvPr id="13" name="Picture 12">
            <a:extLst>
              <a:ext uri="{FF2B5EF4-FFF2-40B4-BE49-F238E27FC236}">
                <a16:creationId xmlns:a16="http://schemas.microsoft.com/office/drawing/2014/main" xmlns="" id="{B0F28EC2-7576-4063-8685-C3F01C33ECAD}"/>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61810" r="21258"/>
          <a:stretch/>
        </p:blipFill>
        <p:spPr>
          <a:xfrm>
            <a:off x="0" y="4238951"/>
            <a:ext cx="9600237" cy="2619049"/>
          </a:xfrm>
          <a:prstGeom prst="rect">
            <a:avLst/>
          </a:prstGeom>
        </p:spPr>
      </p:pic>
      <p:sp>
        <p:nvSpPr>
          <p:cNvPr id="2" name="Title 1"/>
          <p:cNvSpPr>
            <a:spLocks noGrp="1"/>
          </p:cNvSpPr>
          <p:nvPr>
            <p:ph type="title"/>
          </p:nvPr>
        </p:nvSpPr>
        <p:spPr>
          <a:xfrm>
            <a:off x="654649" y="618517"/>
            <a:ext cx="3748035" cy="5641606"/>
          </a:xfrm>
        </p:spPr>
        <p:txBody>
          <a:bodyPr>
            <a:normAutofit/>
          </a:bodyPr>
          <a:lstStyle/>
          <a:p>
            <a:r>
              <a:rPr lang="en-US" dirty="0"/>
              <a:t>Styling &amp; Accessibility</a:t>
            </a:r>
          </a:p>
        </p:txBody>
      </p:sp>
      <p:sp>
        <p:nvSpPr>
          <p:cNvPr id="3" name="Content Placeholder 2"/>
          <p:cNvSpPr>
            <a:spLocks noGrp="1"/>
          </p:cNvSpPr>
          <p:nvPr>
            <p:ph sz="quarter" idx="13"/>
          </p:nvPr>
        </p:nvSpPr>
        <p:spPr>
          <a:xfrm>
            <a:off x="4722724" y="618519"/>
            <a:ext cx="7104186" cy="3157026"/>
          </a:xfrm>
        </p:spPr>
        <p:txBody>
          <a:bodyPr>
            <a:normAutofit lnSpcReduction="10000"/>
          </a:bodyPr>
          <a:lstStyle/>
          <a:p>
            <a:pPr marL="0" marR="0" lvl="0" indent="0" defTabSz="914400" eaLnBrk="1" fontAlgn="auto" latinLnBrk="0" hangingPunct="1">
              <a:lnSpc>
                <a:spcPct val="110000"/>
              </a:lnSpc>
              <a:spcBef>
                <a:spcPts val="0"/>
              </a:spcBef>
              <a:spcAft>
                <a:spcPts val="600"/>
              </a:spcAft>
              <a:buClrTx/>
              <a:buSzTx/>
              <a:buFontTx/>
              <a:buNone/>
              <a:tabLst/>
              <a:defRPr/>
            </a:pPr>
            <a:r>
              <a:rPr lang="en-US" sz="2400" u="sng" dirty="0"/>
              <a:t>NO bells &amp; whistles!!!</a:t>
            </a:r>
          </a:p>
          <a:p>
            <a:pPr marL="0" marR="0" lvl="0" indent="0" defTabSz="914400" eaLnBrk="1" fontAlgn="auto" latinLnBrk="0" hangingPunct="1">
              <a:lnSpc>
                <a:spcPct val="110000"/>
              </a:lnSpc>
              <a:spcBef>
                <a:spcPts val="0"/>
              </a:spcBef>
              <a:spcAft>
                <a:spcPts val="600"/>
              </a:spcAft>
              <a:buClrTx/>
              <a:buSzTx/>
              <a:buFontTx/>
              <a:buNone/>
              <a:tabLst/>
              <a:defRPr/>
            </a:pPr>
            <a:r>
              <a:rPr lang="en-US" sz="1600" dirty="0"/>
              <a:t>I tried to make the app as simple and accessible as possible, since previous experience has shown me that the more bells a &amp; whistles you add to a project, the more things </a:t>
            </a:r>
            <a:r>
              <a:rPr lang="en-US" sz="1600" dirty="0" smtClean="0"/>
              <a:t>there are to </a:t>
            </a:r>
            <a:r>
              <a:rPr lang="en-US" sz="1600" dirty="0"/>
              <a:t>go wrong.</a:t>
            </a:r>
          </a:p>
          <a:p>
            <a:pPr marL="0" marR="0" lvl="0" indent="0" defTabSz="914400" eaLnBrk="1" fontAlgn="auto" latinLnBrk="0" hangingPunct="1">
              <a:lnSpc>
                <a:spcPct val="110000"/>
              </a:lnSpc>
              <a:spcBef>
                <a:spcPts val="0"/>
              </a:spcBef>
              <a:spcAft>
                <a:spcPts val="600"/>
              </a:spcAft>
              <a:buClrTx/>
              <a:buSzTx/>
              <a:buFontTx/>
              <a:buNone/>
              <a:tabLst/>
              <a:defRPr/>
            </a:pPr>
            <a:r>
              <a:rPr lang="en-US" sz="1600" dirty="0"/>
              <a:t>In addition the simpler it is, the more accessible it is, so my app looks </a:t>
            </a:r>
            <a:r>
              <a:rPr lang="en-US" sz="1600" dirty="0" smtClean="0"/>
              <a:t>nice &amp;</a:t>
            </a:r>
            <a:r>
              <a:rPr lang="en-US" sz="1600" dirty="0" smtClean="0"/>
              <a:t> simple. The colour scheme was chosen with accessibility in mind.</a:t>
            </a:r>
            <a:endParaRPr lang="en-US" sz="1600" dirty="0"/>
          </a:p>
          <a:p>
            <a:pPr marL="0" marR="0" lvl="0" indent="0" defTabSz="914400" eaLnBrk="1" fontAlgn="auto" latinLnBrk="0" hangingPunct="1">
              <a:lnSpc>
                <a:spcPct val="110000"/>
              </a:lnSpc>
              <a:spcBef>
                <a:spcPts val="0"/>
              </a:spcBef>
              <a:spcAft>
                <a:spcPts val="600"/>
              </a:spcAft>
              <a:buClrTx/>
              <a:buSzTx/>
              <a:buFontTx/>
              <a:buNone/>
              <a:tabLst/>
              <a:defRPr/>
            </a:pPr>
            <a:r>
              <a:rPr lang="en-US" sz="1600" dirty="0"/>
              <a:t>To improve </a:t>
            </a:r>
            <a:r>
              <a:rPr lang="en-US" sz="1600" dirty="0" smtClean="0"/>
              <a:t>this aspect of the app </a:t>
            </a:r>
            <a:r>
              <a:rPr lang="en-US" sz="1600" dirty="0"/>
              <a:t>I wanted to make sure the navigation links were reasonably sized and the header texts clearly visible.</a:t>
            </a:r>
          </a:p>
          <a:p>
            <a:pPr marL="0" marR="0" lvl="0" indent="0" defTabSz="914400" eaLnBrk="1" fontAlgn="auto" latinLnBrk="0" hangingPunct="1">
              <a:lnSpc>
                <a:spcPct val="110000"/>
              </a:lnSpc>
              <a:spcBef>
                <a:spcPts val="0"/>
              </a:spcBef>
              <a:spcAft>
                <a:spcPts val="600"/>
              </a:spcAft>
              <a:buClrTx/>
              <a:buSzTx/>
              <a:buFontTx/>
              <a:buNone/>
              <a:tabLst/>
              <a:defRPr/>
            </a:pPr>
            <a:r>
              <a:rPr lang="en-US" sz="1600" dirty="0"/>
              <a:t>I also included the following column attributes to ensure the column headers were correctly identified for screen readers.</a:t>
            </a:r>
          </a:p>
          <a:p>
            <a:pPr marL="0" marR="0" lvl="0" indent="0" defTabSz="914400" eaLnBrk="1" fontAlgn="auto" latinLnBrk="0" hangingPunct="1">
              <a:lnSpc>
                <a:spcPct val="110000"/>
              </a:lnSpc>
              <a:spcBef>
                <a:spcPts val="0"/>
              </a:spcBef>
              <a:spcAft>
                <a:spcPts val="600"/>
              </a:spcAft>
              <a:buClrTx/>
              <a:buSzTx/>
              <a:buFontTx/>
              <a:buNone/>
              <a:tabLst/>
              <a:defRPr/>
            </a:pPr>
            <a:endParaRPr lang="en-US" sz="1600" dirty="0"/>
          </a:p>
        </p:txBody>
      </p:sp>
    </p:spTree>
    <p:extLst>
      <p:ext uri="{BB962C8B-B14F-4D97-AF65-F5344CB8AC3E}">
        <p14:creationId xmlns:p14="http://schemas.microsoft.com/office/powerpoint/2010/main" val="230832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8" name="Picture 2">
            <a:extLst>
              <a:ext uri="{FF2B5EF4-FFF2-40B4-BE49-F238E27FC236}">
                <a16:creationId xmlns="" xmlns:a16="http://schemas.microsoft.com/office/drawing/2014/main" id="{9A0F0AC6-A89F-416B-9FA4-48E664065E73}"/>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 xmlns:a16="http://schemas.microsoft.com/office/drawing/2014/main" id="{C31AA009-40AD-4098-8AE7-680CA35C6EAA}"/>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Rectangle 11">
            <a:extLst>
              <a:ext uri="{FF2B5EF4-FFF2-40B4-BE49-F238E27FC236}">
                <a16:creationId xmlns="" xmlns:a16="http://schemas.microsoft.com/office/drawing/2014/main" id="{4E50CAEE-CAC0-4F18-9593-F09A3338C1A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 xmlns:a16="http://schemas.microsoft.com/office/drawing/2014/main" id="{D2DA77D5-12C4-446D-AC72-A514960A553E}"/>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3623" t="43915" r="1" b="10213"/>
          <a:stretch/>
        </p:blipFill>
        <p:spPr>
          <a:xfrm>
            <a:off x="8199690" y="290557"/>
            <a:ext cx="3992310" cy="3905520"/>
          </a:xfrm>
          <a:prstGeom prst="rect">
            <a:avLst/>
          </a:prstGeom>
        </p:spPr>
      </p:pic>
      <p:pic>
        <p:nvPicPr>
          <p:cNvPr id="16" name="Picture 15">
            <a:extLst>
              <a:ext uri="{FF2B5EF4-FFF2-40B4-BE49-F238E27FC236}">
                <a16:creationId xmlns="" xmlns:a16="http://schemas.microsoft.com/office/drawing/2014/main" id="{13D4F2B0-7771-46FC-9763-240E8F55F14D}"/>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65973" t="81531" r="19879"/>
          <a:stretch/>
        </p:blipFill>
        <p:spPr>
          <a:xfrm>
            <a:off x="10246407" y="5429242"/>
            <a:ext cx="1945594" cy="1428758"/>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pic>
        <p:nvPicPr>
          <p:cNvPr id="18" name="Picture 17">
            <a:extLst>
              <a:ext uri="{FF2B5EF4-FFF2-40B4-BE49-F238E27FC236}">
                <a16:creationId xmlns="" xmlns:a16="http://schemas.microsoft.com/office/drawing/2014/main" id="{19E04E4F-6B32-4651-ACE0-DACABF1FC25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2450" t="1120" r="54326" b="73832"/>
          <a:stretch/>
        </p:blipFill>
        <p:spPr>
          <a:xfrm>
            <a:off x="4581330" y="0"/>
            <a:ext cx="6762408" cy="2867764"/>
          </a:xfrm>
          <a:prstGeom prst="rect">
            <a:avLst/>
          </a:prstGeom>
        </p:spPr>
      </p:pic>
      <p:pic>
        <p:nvPicPr>
          <p:cNvPr id="20" name="Picture 19">
            <a:extLst>
              <a:ext uri="{FF2B5EF4-FFF2-40B4-BE49-F238E27FC236}">
                <a16:creationId xmlns="" xmlns:a16="http://schemas.microsoft.com/office/drawing/2014/main" id="{6164F387-6750-4AFF-8A10-65C64D31ECA3}"/>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46466" t="75007" r="30510"/>
          <a:stretch/>
        </p:blipFill>
        <p:spPr>
          <a:xfrm>
            <a:off x="9795659" y="4064996"/>
            <a:ext cx="2716669" cy="1658803"/>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sp>
        <p:nvSpPr>
          <p:cNvPr id="2" name="Title 1"/>
          <p:cNvSpPr>
            <a:spLocks noGrp="1"/>
          </p:cNvSpPr>
          <p:nvPr>
            <p:ph type="title"/>
          </p:nvPr>
        </p:nvSpPr>
        <p:spPr>
          <a:xfrm>
            <a:off x="1286933" y="2213361"/>
            <a:ext cx="6247721" cy="2204815"/>
          </a:xfrm>
        </p:spPr>
        <p:txBody>
          <a:bodyPr vert="horz" lIns="91440" tIns="45720" rIns="91440" bIns="45720" rtlCol="0" anchor="b">
            <a:normAutofit/>
          </a:bodyPr>
          <a:lstStyle/>
          <a:p>
            <a:pPr algn="l"/>
            <a:r>
              <a:rPr lang="en-US" sz="4800" dirty="0"/>
              <a:t>FINISH</a:t>
            </a:r>
          </a:p>
        </p:txBody>
      </p:sp>
      <p:sp>
        <p:nvSpPr>
          <p:cNvPr id="3" name="Content Placeholder 2"/>
          <p:cNvSpPr>
            <a:spLocks noGrp="1"/>
          </p:cNvSpPr>
          <p:nvPr>
            <p:ph sz="quarter" idx="13"/>
          </p:nvPr>
        </p:nvSpPr>
        <p:spPr>
          <a:xfrm>
            <a:off x="1286934" y="4418176"/>
            <a:ext cx="6247721" cy="1264209"/>
          </a:xfrm>
        </p:spPr>
        <p:txBody>
          <a:bodyPr vert="horz" lIns="91440" tIns="45720" rIns="91440" bIns="45720" rtlCol="0">
            <a:normAutofit/>
          </a:bodyPr>
          <a:lstStyle/>
          <a:p>
            <a:pPr marL="0" marR="0" lvl="0" indent="0" fontAlgn="auto">
              <a:spcAft>
                <a:spcPts val="0"/>
              </a:spcAft>
              <a:buSzTx/>
              <a:buNone/>
              <a:tabLst/>
              <a:defRPr/>
            </a:pPr>
            <a:r>
              <a:rPr lang="en-US" sz="2200">
                <a:solidFill>
                  <a:schemeClr val="tx1">
                    <a:lumMod val="50000"/>
                    <a:lumOff val="50000"/>
                  </a:schemeClr>
                </a:solidFill>
              </a:rPr>
              <a:t>SHOW CODE, ETC AND QUESTIONS.</a:t>
            </a:r>
          </a:p>
        </p:txBody>
      </p:sp>
    </p:spTree>
    <p:extLst>
      <p:ext uri="{BB962C8B-B14F-4D97-AF65-F5344CB8AC3E}">
        <p14:creationId xmlns:p14="http://schemas.microsoft.com/office/powerpoint/2010/main" val="33068052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37045EDB-9848-48E1-AF93-51B94A6B448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 xmlns:a16="http://schemas.microsoft.com/office/drawing/2014/main" id="{099DAEF2-2587-42F9-A6E0-D0002FD4D98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1253578"/>
            <a:ext cx="6926319" cy="4338083"/>
          </a:xfrm>
          <a:prstGeom prst="roundRect">
            <a:avLst>
              <a:gd name="adj" fmla="val 2158"/>
            </a:avLst>
          </a:prstGeom>
          <a:gradFill>
            <a:gsLst>
              <a:gs pos="0">
                <a:schemeClr val="bg1">
                  <a:lumMod val="95000"/>
                </a:schemeClr>
              </a:gs>
              <a:gs pos="100000">
                <a:schemeClr val="bg1">
                  <a:lumMod val="85000"/>
                </a:schemeClr>
              </a:gs>
            </a:gsLst>
            <a:lin ang="5400000" scaled="0"/>
          </a:gradFill>
          <a:ln w="82550" cap="sq">
            <a:solidFill>
              <a:schemeClr val="bg1">
                <a:lumMod val="95000"/>
              </a:schemeClr>
            </a:solidFill>
            <a:miter lim="800000"/>
          </a:ln>
          <a:scene3d>
            <a:camera prst="orthographicFront"/>
            <a:lightRig rig="threePt" dir="t">
              <a:rot lat="0" lon="0" rev="2700000"/>
            </a:lightRig>
          </a:scene3d>
          <a:sp3d contourW="6350">
            <a:bevelT h="38100"/>
            <a:contourClr>
              <a:schemeClr val="bg1">
                <a:lumMod val="6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 xmlns:a16="http://schemas.microsoft.com/office/drawing/2014/main" id="{F96B48BD-04DD-4A15-B184-476ECCC40E5A}"/>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b="74141"/>
          <a:stretch/>
        </p:blipFill>
        <p:spPr>
          <a:xfrm>
            <a:off x="0" y="1"/>
            <a:ext cx="12192000" cy="1773382"/>
          </a:xfrm>
          <a:prstGeom prst="rect">
            <a:avLst/>
          </a:prstGeom>
        </p:spPr>
      </p:pic>
      <p:sp>
        <p:nvSpPr>
          <p:cNvPr id="2" name="Title 1"/>
          <p:cNvSpPr>
            <a:spLocks noGrp="1"/>
          </p:cNvSpPr>
          <p:nvPr>
            <p:ph type="title"/>
          </p:nvPr>
        </p:nvSpPr>
        <p:spPr>
          <a:xfrm>
            <a:off x="913775" y="1343991"/>
            <a:ext cx="3145305" cy="4157256"/>
          </a:xfrm>
        </p:spPr>
        <p:txBody>
          <a:bodyPr>
            <a:normAutofit/>
          </a:bodyPr>
          <a:lstStyle/>
          <a:p>
            <a:pPr algn="l"/>
            <a:r>
              <a:rPr lang="en-US" sz="3700"/>
              <a:t>Project requirements</a:t>
            </a:r>
          </a:p>
        </p:txBody>
      </p:sp>
      <p:graphicFrame>
        <p:nvGraphicFramePr>
          <p:cNvPr id="5" name="Content Placeholder 2"/>
          <p:cNvGraphicFramePr>
            <a:graphicFrameLocks noGrp="1"/>
          </p:cNvGraphicFramePr>
          <p:nvPr>
            <p:ph sz="quarter" idx="13"/>
            <p:extLst>
              <p:ext uri="{D42A27DB-BD31-4B8C-83A1-F6EECF244321}">
                <p14:modId xmlns:p14="http://schemas.microsoft.com/office/powerpoint/2010/main" val="1106922114"/>
              </p:ext>
            </p:extLst>
          </p:nvPr>
        </p:nvGraphicFramePr>
        <p:xfrm>
          <a:off x="4964770" y="1625717"/>
          <a:ext cx="6305371" cy="3593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69698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Project brief</a:t>
            </a:r>
            <a:endParaRPr lang="en-US"/>
          </a:p>
        </p:txBody>
      </p:sp>
      <p:sp>
        <p:nvSpPr>
          <p:cNvPr id="3" name="Content Placeholder 2"/>
          <p:cNvSpPr>
            <a:spLocks noGrp="1"/>
          </p:cNvSpPr>
          <p:nvPr>
            <p:ph sz="quarter" idx="13"/>
          </p:nvPr>
        </p:nvSpPr>
        <p:spPr>
          <a:xfrm>
            <a:off x="913774" y="2367092"/>
            <a:ext cx="10363825" cy="3736825"/>
          </a:xfrm>
        </p:spPr>
        <p:txBody>
          <a:bodyPr>
            <a:normAutofit fontScale="92500" lnSpcReduction="10000"/>
          </a:bodyPr>
          <a:lstStyle/>
          <a:p>
            <a:r>
              <a:rPr lang="en-US"/>
              <a:t>tracking your spending in an attempt to be more frugal with </a:t>
            </a:r>
            <a:r>
              <a:rPr lang="en-US" smtClean="0"/>
              <a:t>money.</a:t>
            </a:r>
          </a:p>
          <a:p>
            <a:r>
              <a:rPr lang="en-US"/>
              <a:t>make a budgeting app to help you see where all of your money is being spent</a:t>
            </a:r>
            <a:r>
              <a:rPr lang="en-US" smtClean="0"/>
              <a:t>.</a:t>
            </a:r>
          </a:p>
          <a:p>
            <a:r>
              <a:rPr lang="en-US"/>
              <a:t>create new Transactions ( which should include a merchant name, e.g. Tesco, and a value ) which have an associated Tag (e.g. 'food', 'clothes'). be able to track a total, and display this in a view</a:t>
            </a:r>
            <a:endParaRPr lang="en-US" smtClean="0"/>
          </a:p>
          <a:p>
            <a:r>
              <a:rPr lang="en-US" smtClean="0"/>
              <a:t>Create </a:t>
            </a:r>
            <a:r>
              <a:rPr lang="en-US"/>
              <a:t>new </a:t>
            </a:r>
            <a:r>
              <a:rPr lang="en-US" smtClean="0"/>
              <a:t>transactions</a:t>
            </a:r>
          </a:p>
          <a:p>
            <a:r>
              <a:rPr lang="en-US" smtClean="0"/>
              <a:t>Display </a:t>
            </a:r>
            <a:r>
              <a:rPr lang="en-US"/>
              <a:t>a list of all </a:t>
            </a:r>
            <a:r>
              <a:rPr lang="en-US" smtClean="0"/>
              <a:t>transactions</a:t>
            </a:r>
          </a:p>
          <a:p>
            <a:r>
              <a:rPr lang="en-US" smtClean="0"/>
              <a:t>Display </a:t>
            </a:r>
            <a:r>
              <a:rPr lang="en-US"/>
              <a:t>total amount </a:t>
            </a:r>
            <a:r>
              <a:rPr lang="en-US" smtClean="0"/>
              <a:t>spent</a:t>
            </a:r>
          </a:p>
          <a:p>
            <a:r>
              <a:rPr lang="en-US" smtClean="0"/>
              <a:t>Display </a:t>
            </a:r>
            <a:r>
              <a:rPr lang="en-US"/>
              <a:t>total amount spent by tag</a:t>
            </a:r>
          </a:p>
        </p:txBody>
      </p:sp>
    </p:spTree>
    <p:extLst>
      <p:ext uri="{BB962C8B-B14F-4D97-AF65-F5344CB8AC3E}">
        <p14:creationId xmlns:p14="http://schemas.microsoft.com/office/powerpoint/2010/main" val="1597014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 xmlns:a16="http://schemas.microsoft.com/office/drawing/2014/main" id="{D2585039-CDA7-4B76-B013-776F970DE7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184" y="0"/>
            <a:ext cx="12173816"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 xmlns:a16="http://schemas.microsoft.com/office/drawing/2014/main" id="{1D53D942-8031-42E8-88B4-E03A710E89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 xmlns:a16="http://schemas.microsoft.com/office/drawing/2014/main" id="{5FD07472-970F-49B5-8994-ADEAA31487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930400" cy="6858002"/>
          </a:xfrm>
          <a:prstGeom prst="rect">
            <a:avLst/>
          </a:prstGeom>
          <a:ln>
            <a:noFill/>
          </a:ln>
          <a:effectLst>
            <a:outerShdw blurRad="88900" dist="254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 xmlns:a16="http://schemas.microsoft.com/office/drawing/2014/main" id="{82869BAE-8EC0-4D16-ACB8-F0CBFDD90489}"/>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524" t="71774" r="2564"/>
          <a:stretch/>
        </p:blipFill>
        <p:spPr>
          <a:xfrm>
            <a:off x="18184" y="4822361"/>
            <a:ext cx="1911902" cy="2035640"/>
          </a:xfrm>
          <a:prstGeom prst="rect">
            <a:avLst/>
          </a:prstGeom>
        </p:spPr>
      </p:pic>
      <p:pic>
        <p:nvPicPr>
          <p:cNvPr id="25" name="Picture 24">
            <a:extLst>
              <a:ext uri="{FF2B5EF4-FFF2-40B4-BE49-F238E27FC236}">
                <a16:creationId xmlns="" xmlns:a16="http://schemas.microsoft.com/office/drawing/2014/main" id="{3524A7AE-FFF7-4F70-9AEA-01A5DFF77BC2}"/>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49896" t="75007" r="30510"/>
          <a:stretch/>
        </p:blipFill>
        <p:spPr>
          <a:xfrm>
            <a:off x="297855" y="5471958"/>
            <a:ext cx="889881" cy="638482"/>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sp>
        <p:nvSpPr>
          <p:cNvPr id="2" name="Title 1"/>
          <p:cNvSpPr>
            <a:spLocks noGrp="1"/>
          </p:cNvSpPr>
          <p:nvPr>
            <p:ph type="title"/>
          </p:nvPr>
        </p:nvSpPr>
        <p:spPr>
          <a:xfrm>
            <a:off x="2844486" y="643467"/>
            <a:ext cx="8433739" cy="1306972"/>
          </a:xfrm>
        </p:spPr>
        <p:txBody>
          <a:bodyPr>
            <a:normAutofit/>
          </a:bodyPr>
          <a:lstStyle/>
          <a:p>
            <a:r>
              <a:rPr lang="en-US" sz="4400"/>
              <a:t>planning</a:t>
            </a:r>
          </a:p>
        </p:txBody>
      </p:sp>
      <p:sp>
        <p:nvSpPr>
          <p:cNvPr id="3" name="Content Placeholder 2"/>
          <p:cNvSpPr>
            <a:spLocks noGrp="1"/>
          </p:cNvSpPr>
          <p:nvPr>
            <p:ph sz="quarter" idx="13"/>
          </p:nvPr>
        </p:nvSpPr>
        <p:spPr>
          <a:xfrm>
            <a:off x="2844486" y="1950440"/>
            <a:ext cx="8433113" cy="3840760"/>
          </a:xfrm>
        </p:spPr>
        <p:txBody>
          <a:bodyPr anchor="ctr">
            <a:normAutofit/>
          </a:bodyPr>
          <a:lstStyle/>
          <a:p>
            <a:pPr marL="0" lvl="0" indent="0">
              <a:lnSpc>
                <a:spcPct val="110000"/>
              </a:lnSpc>
              <a:spcBef>
                <a:spcPts val="0"/>
              </a:spcBef>
              <a:spcAft>
                <a:spcPts val="600"/>
              </a:spcAft>
              <a:buClrTx/>
              <a:buNone/>
            </a:pPr>
            <a:r>
              <a:rPr lang="en-US" sz="1700"/>
              <a:t>Started off by having a group planning session where we captured and discussed viable methods for completing the tasks.</a:t>
            </a:r>
          </a:p>
          <a:p>
            <a:pPr marL="0" lvl="0" indent="0">
              <a:lnSpc>
                <a:spcPct val="110000"/>
              </a:lnSpc>
              <a:spcBef>
                <a:spcPts val="0"/>
              </a:spcBef>
              <a:spcAft>
                <a:spcPts val="600"/>
              </a:spcAft>
              <a:buClrTx/>
              <a:buNone/>
            </a:pPr>
            <a:r>
              <a:rPr lang="en-US" sz="1700"/>
              <a:t>User needs, class diagrams, &amp; table diagrams were drawn on a whiteboard &amp; we discussed the pros and cons of each suggested solution. </a:t>
            </a:r>
          </a:p>
          <a:p>
            <a:pPr marL="0" lvl="0" indent="0">
              <a:lnSpc>
                <a:spcPct val="110000"/>
              </a:lnSpc>
              <a:spcBef>
                <a:spcPts val="0"/>
              </a:spcBef>
              <a:spcAft>
                <a:spcPts val="600"/>
              </a:spcAft>
              <a:buClrTx/>
              <a:buNone/>
            </a:pPr>
            <a:r>
              <a:rPr lang="en-US" sz="1700"/>
              <a:t>We ended up agreeing on creating three tables as follows:</a:t>
            </a:r>
          </a:p>
          <a:p>
            <a:pPr marL="0" lvl="0" indent="0">
              <a:lnSpc>
                <a:spcPct val="110000"/>
              </a:lnSpc>
              <a:spcBef>
                <a:spcPts val="0"/>
              </a:spcBef>
              <a:spcAft>
                <a:spcPts val="600"/>
              </a:spcAft>
              <a:buClrTx/>
              <a:buNone/>
            </a:pPr>
            <a:r>
              <a:rPr lang="en-US" sz="1700"/>
              <a:t>1: Transactions</a:t>
            </a:r>
          </a:p>
          <a:p>
            <a:pPr marL="0" lvl="0" indent="0">
              <a:lnSpc>
                <a:spcPct val="110000"/>
              </a:lnSpc>
              <a:spcBef>
                <a:spcPts val="0"/>
              </a:spcBef>
              <a:spcAft>
                <a:spcPts val="600"/>
              </a:spcAft>
              <a:buClrTx/>
              <a:buNone/>
            </a:pPr>
            <a:r>
              <a:rPr lang="en-US" sz="1700"/>
              <a:t>2: Merchants</a:t>
            </a:r>
          </a:p>
          <a:p>
            <a:pPr marL="0" lvl="0" indent="0">
              <a:lnSpc>
                <a:spcPct val="110000"/>
              </a:lnSpc>
              <a:spcBef>
                <a:spcPts val="0"/>
              </a:spcBef>
              <a:spcAft>
                <a:spcPts val="600"/>
              </a:spcAft>
              <a:buClrTx/>
              <a:buNone/>
            </a:pPr>
            <a:r>
              <a:rPr lang="en-US" sz="1700"/>
              <a:t>3: Tags.</a:t>
            </a:r>
          </a:p>
          <a:p>
            <a:pPr marL="0" lvl="0" indent="0">
              <a:lnSpc>
                <a:spcPct val="110000"/>
              </a:lnSpc>
              <a:spcBef>
                <a:spcPts val="0"/>
              </a:spcBef>
              <a:spcAft>
                <a:spcPts val="600"/>
              </a:spcAft>
              <a:buClrTx/>
              <a:buNone/>
            </a:pPr>
            <a:r>
              <a:rPr lang="en-US" sz="1700"/>
              <a:t>Models based on the above tables and associated methods were also agreed.</a:t>
            </a:r>
          </a:p>
        </p:txBody>
      </p:sp>
    </p:spTree>
    <p:extLst>
      <p:ext uri="{BB962C8B-B14F-4D97-AF65-F5344CB8AC3E}">
        <p14:creationId xmlns:p14="http://schemas.microsoft.com/office/powerpoint/2010/main" val="265080346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9" name="Picture 2">
            <a:extLst>
              <a:ext uri="{FF2B5EF4-FFF2-40B4-BE49-F238E27FC236}">
                <a16:creationId xmlns="" xmlns:a16="http://schemas.microsoft.com/office/drawing/2014/main" id="{25496B42-CC46-4183-B481-887CD3E8C725}"/>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 xmlns:a16="http://schemas.microsoft.com/office/drawing/2014/main" id="{E2758CE0-F916-4DCE-88D1-71430BE441B2}"/>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3" name="Rectangle 12">
            <a:extLst>
              <a:ext uri="{FF2B5EF4-FFF2-40B4-BE49-F238E27FC236}">
                <a16:creationId xmlns="" xmlns:a16="http://schemas.microsoft.com/office/drawing/2014/main" id="{7E2BA2D5-46A3-46C0-98C9-A072D543B3A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sz="quarter" idx="13"/>
          </p:nvPr>
        </p:nvPicPr>
        <p:blipFill>
          <a:blip r:embed="rId4">
            <a:extLst>
              <a:ext uri="{28A0092B-C50C-407E-A947-70E740481C1C}">
                <a14:useLocalDpi xmlns:a14="http://schemas.microsoft.com/office/drawing/2010/main" val="0"/>
              </a:ext>
            </a:extLst>
          </a:blip>
          <a:stretch>
            <a:fillRect/>
          </a:stretch>
        </p:blipFill>
        <p:spPr>
          <a:xfrm>
            <a:off x="960120" y="1176771"/>
            <a:ext cx="6002432" cy="4501824"/>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5" name="Picture 14">
            <a:extLst>
              <a:ext uri="{FF2B5EF4-FFF2-40B4-BE49-F238E27FC236}">
                <a16:creationId xmlns="" xmlns:a16="http://schemas.microsoft.com/office/drawing/2014/main" id="{3573895B-DA42-4260-AE1E-182BA4123286}"/>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7570382" y="957486"/>
            <a:ext cx="3707844" cy="3131913"/>
          </a:xfrm>
        </p:spPr>
        <p:txBody>
          <a:bodyPr vert="horz" lIns="91440" tIns="45720" rIns="91440" bIns="45720" rtlCol="0" anchor="b">
            <a:normAutofit/>
          </a:bodyPr>
          <a:lstStyle/>
          <a:p>
            <a:r>
              <a:rPr lang="en-US" sz="4800" dirty="0"/>
              <a:t>User needs for lucy</a:t>
            </a:r>
          </a:p>
        </p:txBody>
      </p:sp>
    </p:spTree>
    <p:extLst>
      <p:ext uri="{BB962C8B-B14F-4D97-AF65-F5344CB8AC3E}">
        <p14:creationId xmlns:p14="http://schemas.microsoft.com/office/powerpoint/2010/main" val="1784770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9" name="Picture 2">
            <a:extLst>
              <a:ext uri="{FF2B5EF4-FFF2-40B4-BE49-F238E27FC236}">
                <a16:creationId xmlns="" xmlns:a16="http://schemas.microsoft.com/office/drawing/2014/main" id="{25496B42-CC46-4183-B481-887CD3E8C725}"/>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 xmlns:a16="http://schemas.microsoft.com/office/drawing/2014/main" id="{E2758CE0-F916-4DCE-88D1-71430BE441B2}"/>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3" name="Rectangle 12">
            <a:extLst>
              <a:ext uri="{FF2B5EF4-FFF2-40B4-BE49-F238E27FC236}">
                <a16:creationId xmlns="" xmlns:a16="http://schemas.microsoft.com/office/drawing/2014/main" id="{7E2BA2D5-46A3-46C0-98C9-A072D543B3A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sz="quarter" idx="13"/>
          </p:nvPr>
        </p:nvPicPr>
        <p:blipFill>
          <a:blip r:embed="rId4">
            <a:extLst>
              <a:ext uri="{28A0092B-C50C-407E-A947-70E740481C1C}">
                <a14:useLocalDpi xmlns:a14="http://schemas.microsoft.com/office/drawing/2010/main" val="0"/>
              </a:ext>
            </a:extLst>
          </a:blip>
          <a:stretch>
            <a:fillRect/>
          </a:stretch>
        </p:blipFill>
        <p:spPr>
          <a:xfrm>
            <a:off x="960120" y="1176771"/>
            <a:ext cx="6002432" cy="4501824"/>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5" name="Picture 14">
            <a:extLst>
              <a:ext uri="{FF2B5EF4-FFF2-40B4-BE49-F238E27FC236}">
                <a16:creationId xmlns="" xmlns:a16="http://schemas.microsoft.com/office/drawing/2014/main" id="{3573895B-DA42-4260-AE1E-182BA4123286}"/>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7570382" y="957486"/>
            <a:ext cx="3707844" cy="3131913"/>
          </a:xfrm>
        </p:spPr>
        <p:txBody>
          <a:bodyPr vert="horz" lIns="91440" tIns="45720" rIns="91440" bIns="45720" rtlCol="0" anchor="b">
            <a:normAutofit/>
          </a:bodyPr>
          <a:lstStyle/>
          <a:p>
            <a:r>
              <a:rPr lang="en-US" sz="4800" dirty="0"/>
              <a:t>Classes &amp; table venn diagrams</a:t>
            </a:r>
          </a:p>
        </p:txBody>
      </p:sp>
    </p:spTree>
    <p:extLst>
      <p:ext uri="{BB962C8B-B14F-4D97-AF65-F5344CB8AC3E}">
        <p14:creationId xmlns:p14="http://schemas.microsoft.com/office/powerpoint/2010/main" val="1457826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9" name="Picture 2">
            <a:extLst>
              <a:ext uri="{FF2B5EF4-FFF2-40B4-BE49-F238E27FC236}">
                <a16:creationId xmlns="" xmlns:a16="http://schemas.microsoft.com/office/drawing/2014/main" id="{25496B42-CC46-4183-B481-887CD3E8C725}"/>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 xmlns:a16="http://schemas.microsoft.com/office/drawing/2014/main" id="{E2758CE0-F916-4DCE-88D1-71430BE441B2}"/>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3" name="Rectangle 12">
            <a:extLst>
              <a:ext uri="{FF2B5EF4-FFF2-40B4-BE49-F238E27FC236}">
                <a16:creationId xmlns="" xmlns:a16="http://schemas.microsoft.com/office/drawing/2014/main" id="{53E559B7-FFF0-4CD8-9260-63346813112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sz="quarter" idx="13"/>
          </p:nvPr>
        </p:nvPicPr>
        <p:blipFill>
          <a:blip r:embed="rId4">
            <a:extLst>
              <a:ext uri="{28A0092B-C50C-407E-A947-70E740481C1C}">
                <a14:useLocalDpi xmlns:a14="http://schemas.microsoft.com/office/drawing/2010/main" val="0"/>
              </a:ext>
            </a:extLst>
          </a:blip>
          <a:stretch>
            <a:fillRect/>
          </a:stretch>
        </p:blipFill>
        <p:spPr>
          <a:xfrm>
            <a:off x="6813121" y="957486"/>
            <a:ext cx="3701347" cy="4935130"/>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5" name="Picture 14">
            <a:extLst>
              <a:ext uri="{FF2B5EF4-FFF2-40B4-BE49-F238E27FC236}">
                <a16:creationId xmlns="" xmlns:a16="http://schemas.microsoft.com/office/drawing/2014/main" id="{180BC9E0-1901-4FD9-90B5-82D9EE5137E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60120" y="957486"/>
            <a:ext cx="4175471" cy="3131913"/>
          </a:xfrm>
        </p:spPr>
        <p:txBody>
          <a:bodyPr vert="horz" lIns="91440" tIns="45720" rIns="91440" bIns="45720" rtlCol="0" anchor="b">
            <a:normAutofit/>
          </a:bodyPr>
          <a:lstStyle/>
          <a:p>
            <a:r>
              <a:rPr lang="en-US" sz="4800"/>
              <a:t>Directory structure</a:t>
            </a:r>
          </a:p>
        </p:txBody>
      </p:sp>
    </p:spTree>
    <p:extLst>
      <p:ext uri="{BB962C8B-B14F-4D97-AF65-F5344CB8AC3E}">
        <p14:creationId xmlns:p14="http://schemas.microsoft.com/office/powerpoint/2010/main" val="2240550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D2585039-CDA7-4B76-B013-776F970DE7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184" y="0"/>
            <a:ext cx="12173816"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1D53D942-8031-42E8-88B4-E03A710E89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 xmlns:a16="http://schemas.microsoft.com/office/drawing/2014/main" id="{5FD07472-970F-49B5-8994-ADEAA31487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930400" cy="6858002"/>
          </a:xfrm>
          <a:prstGeom prst="rect">
            <a:avLst/>
          </a:prstGeom>
          <a:ln>
            <a:noFill/>
          </a:ln>
          <a:effectLst>
            <a:outerShdw blurRad="88900" dist="254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 xmlns:a16="http://schemas.microsoft.com/office/drawing/2014/main" id="{82869BAE-8EC0-4D16-ACB8-F0CBFDD90489}"/>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82524" t="71774" r="2564"/>
          <a:stretch/>
        </p:blipFill>
        <p:spPr>
          <a:xfrm>
            <a:off x="18184" y="4822361"/>
            <a:ext cx="1911902" cy="2035640"/>
          </a:xfrm>
          <a:prstGeom prst="rect">
            <a:avLst/>
          </a:prstGeom>
        </p:spPr>
      </p:pic>
      <p:pic>
        <p:nvPicPr>
          <p:cNvPr id="16" name="Picture 15">
            <a:extLst>
              <a:ext uri="{FF2B5EF4-FFF2-40B4-BE49-F238E27FC236}">
                <a16:creationId xmlns="" xmlns:a16="http://schemas.microsoft.com/office/drawing/2014/main" id="{3524A7AE-FFF7-4F70-9AEA-01A5DFF77BC2}"/>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49896" t="75007" r="30510"/>
          <a:stretch/>
        </p:blipFill>
        <p:spPr>
          <a:xfrm>
            <a:off x="297855" y="5471958"/>
            <a:ext cx="889881" cy="638482"/>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sp>
        <p:nvSpPr>
          <p:cNvPr id="2" name="Title 1"/>
          <p:cNvSpPr>
            <a:spLocks noGrp="1"/>
          </p:cNvSpPr>
          <p:nvPr>
            <p:ph type="title"/>
          </p:nvPr>
        </p:nvSpPr>
        <p:spPr>
          <a:xfrm>
            <a:off x="2844486" y="643467"/>
            <a:ext cx="8433739" cy="1306972"/>
          </a:xfrm>
        </p:spPr>
        <p:txBody>
          <a:bodyPr>
            <a:normAutofit/>
          </a:bodyPr>
          <a:lstStyle/>
          <a:p>
            <a:r>
              <a:rPr lang="en-US" sz="4400"/>
              <a:t>My experience</a:t>
            </a:r>
          </a:p>
        </p:txBody>
      </p:sp>
      <p:sp>
        <p:nvSpPr>
          <p:cNvPr id="3" name="Content Placeholder 2"/>
          <p:cNvSpPr>
            <a:spLocks noGrp="1"/>
          </p:cNvSpPr>
          <p:nvPr>
            <p:ph sz="quarter" idx="13"/>
          </p:nvPr>
        </p:nvSpPr>
        <p:spPr>
          <a:xfrm>
            <a:off x="2844486" y="1950440"/>
            <a:ext cx="8433113" cy="3840760"/>
          </a:xfrm>
        </p:spPr>
        <p:txBody>
          <a:bodyPr anchor="ctr">
            <a:normAutofit/>
          </a:bodyPr>
          <a:lstStyle/>
          <a:p>
            <a:pPr marL="0" marR="0" lvl="0" indent="0" defTabSz="914400" eaLnBrk="1" fontAlgn="auto" latinLnBrk="0" hangingPunct="1">
              <a:lnSpc>
                <a:spcPct val="110000"/>
              </a:lnSpc>
              <a:spcBef>
                <a:spcPts val="0"/>
              </a:spcBef>
              <a:spcAft>
                <a:spcPts val="600"/>
              </a:spcAft>
              <a:buClrTx/>
              <a:buSzTx/>
              <a:buFontTx/>
              <a:buNone/>
              <a:tabLst/>
              <a:defRPr/>
            </a:pPr>
            <a:r>
              <a:rPr lang="en-US" sz="1700" dirty="0"/>
              <a:t>Basic directory structure set-up first of all.</a:t>
            </a:r>
          </a:p>
          <a:p>
            <a:pPr marL="0" marR="0" lvl="0" indent="0" defTabSz="914400" eaLnBrk="1" fontAlgn="auto" latinLnBrk="0" hangingPunct="1">
              <a:lnSpc>
                <a:spcPct val="110000"/>
              </a:lnSpc>
              <a:spcBef>
                <a:spcPts val="0"/>
              </a:spcBef>
              <a:spcAft>
                <a:spcPts val="600"/>
              </a:spcAft>
              <a:buClrTx/>
              <a:buSzTx/>
              <a:buFontTx/>
              <a:buNone/>
              <a:tabLst/>
              <a:defRPr/>
            </a:pPr>
            <a:r>
              <a:rPr lang="en-US" sz="1700" dirty="0"/>
              <a:t>I Created database and tables as outlined in the plan.</a:t>
            </a:r>
          </a:p>
          <a:p>
            <a:pPr marL="0" marR="0" lvl="0" indent="0" defTabSz="914400" eaLnBrk="1" fontAlgn="auto" latinLnBrk="0" hangingPunct="1">
              <a:lnSpc>
                <a:spcPct val="110000"/>
              </a:lnSpc>
              <a:spcBef>
                <a:spcPts val="0"/>
              </a:spcBef>
              <a:spcAft>
                <a:spcPts val="600"/>
              </a:spcAft>
              <a:buClrTx/>
              <a:buSzTx/>
              <a:buFontTx/>
              <a:buNone/>
              <a:tabLst/>
              <a:defRPr/>
            </a:pPr>
            <a:r>
              <a:rPr lang="en-US" sz="1700" dirty="0"/>
              <a:t>I Created models and some crud for the transactions model. This was followed by populating my seeds file, and I started testing using pry and </a:t>
            </a:r>
            <a:r>
              <a:rPr lang="en-US" sz="1700" dirty="0" err="1"/>
              <a:t>psql</a:t>
            </a:r>
            <a:r>
              <a:rPr lang="en-US" sz="1700" dirty="0"/>
              <a:t> in the terminal.</a:t>
            </a:r>
          </a:p>
          <a:p>
            <a:pPr marL="0" marR="0" lvl="0" indent="0" defTabSz="914400" eaLnBrk="1" fontAlgn="auto" latinLnBrk="0" hangingPunct="1">
              <a:lnSpc>
                <a:spcPct val="110000"/>
              </a:lnSpc>
              <a:spcBef>
                <a:spcPts val="0"/>
              </a:spcBef>
              <a:spcAft>
                <a:spcPts val="600"/>
              </a:spcAft>
              <a:buClrTx/>
              <a:buSzTx/>
              <a:buFontTx/>
              <a:buNone/>
              <a:tabLst/>
              <a:defRPr/>
            </a:pPr>
            <a:r>
              <a:rPr lang="en-US" sz="1700" dirty="0"/>
              <a:t>I then Started working on controller and views for transactions, and eventually managed to get some information displaying in the browser.</a:t>
            </a:r>
          </a:p>
          <a:p>
            <a:pPr marL="0" marR="0" lvl="0" indent="0" defTabSz="914400" eaLnBrk="1" fontAlgn="auto" latinLnBrk="0" hangingPunct="1">
              <a:lnSpc>
                <a:spcPct val="110000"/>
              </a:lnSpc>
              <a:spcBef>
                <a:spcPts val="0"/>
              </a:spcBef>
              <a:spcAft>
                <a:spcPts val="600"/>
              </a:spcAft>
              <a:buClrTx/>
              <a:buSzTx/>
              <a:buFontTx/>
              <a:buNone/>
              <a:tabLst/>
              <a:defRPr/>
            </a:pPr>
            <a:r>
              <a:rPr lang="en-US" sz="1700" dirty="0"/>
              <a:t>A similar method was followed for the merchants and tags tables, until I had all the information viewable in the browser.</a:t>
            </a:r>
          </a:p>
          <a:p>
            <a:pPr marL="0" marR="0" lvl="0" indent="0" defTabSz="914400" eaLnBrk="1" fontAlgn="auto" latinLnBrk="0" hangingPunct="1">
              <a:lnSpc>
                <a:spcPct val="110000"/>
              </a:lnSpc>
              <a:spcBef>
                <a:spcPts val="0"/>
              </a:spcBef>
              <a:spcAft>
                <a:spcPts val="600"/>
              </a:spcAft>
              <a:buClrTx/>
              <a:buSzTx/>
              <a:buFontTx/>
              <a:buNone/>
              <a:tabLst/>
              <a:defRPr/>
            </a:pPr>
            <a:r>
              <a:rPr lang="en-US" sz="1700" dirty="0"/>
              <a:t>The final step was some minimal styling with </a:t>
            </a:r>
            <a:r>
              <a:rPr lang="en-US" sz="1700" dirty="0" err="1"/>
              <a:t>Css</a:t>
            </a:r>
            <a:r>
              <a:rPr lang="en-US" sz="1700" dirty="0"/>
              <a:t>.</a:t>
            </a:r>
          </a:p>
          <a:p>
            <a:pPr marL="0" marR="0" lvl="0" indent="0" defTabSz="914400" eaLnBrk="1" fontAlgn="auto" latinLnBrk="0" hangingPunct="1">
              <a:lnSpc>
                <a:spcPct val="110000"/>
              </a:lnSpc>
              <a:spcBef>
                <a:spcPts val="0"/>
              </a:spcBef>
              <a:spcAft>
                <a:spcPts val="600"/>
              </a:spcAft>
              <a:buClrTx/>
              <a:buSzTx/>
              <a:buFontTx/>
              <a:buNone/>
              <a:tabLst/>
              <a:defRPr/>
            </a:pPr>
            <a:endParaRPr lang="en-US" sz="1700" dirty="0"/>
          </a:p>
        </p:txBody>
      </p:sp>
    </p:spTree>
    <p:extLst>
      <p:ext uri="{BB962C8B-B14F-4D97-AF65-F5344CB8AC3E}">
        <p14:creationId xmlns:p14="http://schemas.microsoft.com/office/powerpoint/2010/main" val="1248924596"/>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opportunities</a:t>
            </a:r>
            <a:endParaRPr lang="en-US" dirty="0"/>
          </a:p>
        </p:txBody>
      </p:sp>
      <p:sp>
        <p:nvSpPr>
          <p:cNvPr id="3" name="Content Placeholder 2"/>
          <p:cNvSpPr>
            <a:spLocks noGrp="1"/>
          </p:cNvSpPr>
          <p:nvPr>
            <p:ph sz="quarter" idx="13"/>
          </p:nvPr>
        </p:nvSpPr>
        <p:spPr/>
        <p:txBody>
          <a:bodyPr>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I had many opportunities to improve my understanding of ruby, </a:t>
            </a:r>
            <a:r>
              <a:rPr lang="en-US" dirty="0" err="1" smtClean="0"/>
              <a:t>sinatra</a:t>
            </a:r>
            <a:r>
              <a:rPr lang="en-US" dirty="0" smtClean="0"/>
              <a:t> and databases during the course of the project.</a:t>
            </a:r>
          </a:p>
          <a:p>
            <a:pPr marL="0" lvl="0" indent="0">
              <a:lnSpc>
                <a:spcPct val="100000"/>
              </a:lnSpc>
              <a:spcBef>
                <a:spcPts val="0"/>
              </a:spcBef>
              <a:buClrTx/>
              <a:buNone/>
            </a:pPr>
            <a:r>
              <a:rPr lang="en-US" dirty="0" smtClean="0"/>
              <a:t>The first opportunity came when I was struggling to get a total amount spent PER TRANSACTION in my transactions model. I had decided to try a reduce method, but I couldn’t get it to  work. After spending some time on it I DECIDED TO LOOK INTO USING SQL INSTEAD. I FOUND I COULD USE SUM, AND AFTER SPEAKING TO THE OTHER GUYS, I FOUND THAT THEY HAD DECIDED TO GO DOWN THE SAME ROUTE. SO, WITH SOME HELP I EVENTUALLY MANAGED TO CREATE A METHOD TO GET BACK THE TOTAL. </a:t>
            </a:r>
          </a:p>
          <a:p>
            <a:pPr marL="0" lvl="0" indent="0">
              <a:lnSpc>
                <a:spcPct val="100000"/>
              </a:lnSpc>
              <a:spcBef>
                <a:spcPts val="0"/>
              </a:spcBef>
              <a:buClrTx/>
              <a:buNone/>
            </a:pPr>
            <a:r>
              <a:rPr lang="en-US" dirty="0" smtClean="0"/>
              <a:t>I ALSO NEEDED TO CREATE METHODS TO RETRIEVE THE TOTALS by </a:t>
            </a:r>
            <a:r>
              <a:rPr lang="en-US" dirty="0"/>
              <a:t>tag name and by </a:t>
            </a:r>
            <a:r>
              <a:rPr lang="en-US" dirty="0" smtClean="0"/>
              <a:t>merchant, WHICH I BELIEVED REQUIRED THE USE OF INNER JOINS. I MANAGED TO GET THESE WORKING AND LATER IN THE PROJECT FOUND OUT THAT INNER JOINS WERE NOT REALLY REQUIRED. THANKS CALLUM!!!</a:t>
            </a:r>
          </a:p>
        </p:txBody>
      </p:sp>
    </p:spTree>
    <p:extLst>
      <p:ext uri="{BB962C8B-B14F-4D97-AF65-F5344CB8AC3E}">
        <p14:creationId xmlns:p14="http://schemas.microsoft.com/office/powerpoint/2010/main" val="1948922977"/>
      </p:ext>
    </p:extLst>
  </p:cSld>
  <p:clrMapOvr>
    <a:masterClrMapping/>
  </p:clrMapOvr>
  <p:timing>
    <p:tnLst>
      <p:par>
        <p:cTn id="1" dur="indefinite" restart="never" nodeType="tmRoot"/>
      </p:par>
    </p:tn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Droplet</Template>
  <TotalTime>139</TotalTime>
  <Words>864</Words>
  <Application>Microsoft Macintosh PowerPoint</Application>
  <PresentationFormat>Widescreen</PresentationFormat>
  <Paragraphs>59</Paragraphs>
  <Slides>17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Calibri</vt:lpstr>
      <vt:lpstr>Tw Cen MT</vt:lpstr>
      <vt:lpstr>Arial</vt:lpstr>
      <vt:lpstr>Droplet</vt:lpstr>
      <vt:lpstr>Money Cashboard project</vt:lpstr>
      <vt:lpstr>Project requirements</vt:lpstr>
      <vt:lpstr>Project brief</vt:lpstr>
      <vt:lpstr>planning</vt:lpstr>
      <vt:lpstr>User needs for lucy</vt:lpstr>
      <vt:lpstr>Classes &amp; table venn diagrams</vt:lpstr>
      <vt:lpstr>Directory structure</vt:lpstr>
      <vt:lpstr>My experience</vt:lpstr>
      <vt:lpstr>opportunities</vt:lpstr>
      <vt:lpstr>OPPORTUNITIES CONT.</vt:lpstr>
      <vt:lpstr>OPPORTUNITIES CONT.</vt:lpstr>
      <vt:lpstr>SOLUTIONS</vt:lpstr>
      <vt:lpstr>SOLUTIONS  CONT.</vt:lpstr>
      <vt:lpstr>SOLUTIONS  CONT.</vt:lpstr>
      <vt:lpstr>SOLUTIONS  CONT.</vt:lpstr>
      <vt:lpstr>Styling &amp; Accessibility</vt:lpstr>
      <vt:lpstr>FINISH</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Money Cashboard project</dc:title>
  <dc:creator>hamish stewart</dc:creator>
  <cp:lastModifiedBy>hamish stewart</cp:lastModifiedBy>
  <cp:revision>13</cp:revision>
  <dcterms:created xsi:type="dcterms:W3CDTF">2017-10-26T09:18:36Z</dcterms:created>
  <dcterms:modified xsi:type="dcterms:W3CDTF">2017-10-26T20:30:38Z</dcterms:modified>
</cp:coreProperties>
</file>